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5257800" cy="8001000"/>
  <p:notesSz cx="5257800" cy="800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1"/>
  </p:normalViewPr>
  <p:slideViewPr>
    <p:cSldViewPr>
      <p:cViewPr varScale="1">
        <p:scale>
          <a:sx n="99" d="100"/>
          <a:sy n="99" d="100"/>
        </p:scale>
        <p:origin x="353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4335" y="2480310"/>
            <a:ext cx="4469130" cy="168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88670" y="4480560"/>
            <a:ext cx="3680460" cy="200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2890" y="1840230"/>
            <a:ext cx="2287143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07767" y="1840230"/>
            <a:ext cx="2287143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890" y="320040"/>
            <a:ext cx="4732020" cy="1280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890" y="1840230"/>
            <a:ext cx="473202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87652" y="7440930"/>
            <a:ext cx="1682496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2890" y="7440930"/>
            <a:ext cx="1209294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85616" y="7440930"/>
            <a:ext cx="1209294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hyperlink" Target="mailto:sbc@ucdavis.edu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3.jp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236" y="6229934"/>
            <a:ext cx="5056505" cy="1111250"/>
          </a:xfrm>
          <a:custGeom>
            <a:avLst/>
            <a:gdLst/>
            <a:ahLst/>
            <a:cxnLst/>
            <a:rect l="l" t="t" r="r" b="b"/>
            <a:pathLst>
              <a:path w="5056505" h="1111250">
                <a:moveTo>
                  <a:pt x="5056263" y="1110665"/>
                </a:moveTo>
                <a:lnTo>
                  <a:pt x="0" y="1110665"/>
                </a:lnTo>
                <a:lnTo>
                  <a:pt x="0" y="0"/>
                </a:lnTo>
                <a:lnTo>
                  <a:pt x="5056263" y="0"/>
                </a:lnTo>
                <a:lnTo>
                  <a:pt x="5056263" y="1110665"/>
                </a:lnTo>
                <a:close/>
              </a:path>
            </a:pathLst>
          </a:custGeom>
          <a:solidFill>
            <a:srgbClr val="0D4C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156" y="7586860"/>
            <a:ext cx="5243830" cy="228600"/>
          </a:xfrm>
          <a:custGeom>
            <a:avLst/>
            <a:gdLst/>
            <a:ahLst/>
            <a:cxnLst/>
            <a:rect l="l" t="t" r="r" b="b"/>
            <a:pathLst>
              <a:path w="5243830" h="228600">
                <a:moveTo>
                  <a:pt x="0" y="228600"/>
                </a:moveTo>
                <a:lnTo>
                  <a:pt x="5243643" y="228600"/>
                </a:lnTo>
                <a:lnTo>
                  <a:pt x="5243643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477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52900" y="4191744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194" y="0"/>
                </a:lnTo>
              </a:path>
            </a:pathLst>
          </a:custGeom>
          <a:ln w="25400">
            <a:solidFill>
              <a:srgbClr val="F477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191744"/>
            <a:ext cx="1054100" cy="0"/>
          </a:xfrm>
          <a:custGeom>
            <a:avLst/>
            <a:gdLst/>
            <a:ahLst/>
            <a:cxnLst/>
            <a:rect l="l" t="t" r="r" b="b"/>
            <a:pathLst>
              <a:path w="1054100">
                <a:moveTo>
                  <a:pt x="0" y="0"/>
                </a:moveTo>
                <a:lnTo>
                  <a:pt x="1054099" y="0"/>
                </a:lnTo>
              </a:path>
            </a:pathLst>
          </a:custGeom>
          <a:ln w="25400">
            <a:solidFill>
              <a:srgbClr val="F477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8412" y="1879600"/>
            <a:ext cx="1499613" cy="621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92302" y="2032784"/>
            <a:ext cx="147955" cy="196850"/>
          </a:xfrm>
          <a:custGeom>
            <a:avLst/>
            <a:gdLst/>
            <a:ahLst/>
            <a:cxnLst/>
            <a:rect l="l" t="t" r="r" b="b"/>
            <a:pathLst>
              <a:path w="147954" h="196850">
                <a:moveTo>
                  <a:pt x="19100" y="128409"/>
                </a:moveTo>
                <a:lnTo>
                  <a:pt x="0" y="178955"/>
                </a:lnTo>
                <a:lnTo>
                  <a:pt x="16197" y="186316"/>
                </a:lnTo>
                <a:lnTo>
                  <a:pt x="33745" y="191800"/>
                </a:lnTo>
                <a:lnTo>
                  <a:pt x="51743" y="195223"/>
                </a:lnTo>
                <a:lnTo>
                  <a:pt x="69291" y="196405"/>
                </a:lnTo>
                <a:lnTo>
                  <a:pt x="97914" y="192183"/>
                </a:lnTo>
                <a:lnTo>
                  <a:pt x="122934" y="179490"/>
                </a:lnTo>
                <a:lnTo>
                  <a:pt x="140655" y="158284"/>
                </a:lnTo>
                <a:lnTo>
                  <a:pt x="142683" y="149313"/>
                </a:lnTo>
                <a:lnTo>
                  <a:pt x="65100" y="149313"/>
                </a:lnTo>
                <a:lnTo>
                  <a:pt x="53744" y="147708"/>
                </a:lnTo>
                <a:lnTo>
                  <a:pt x="42532" y="143768"/>
                </a:lnTo>
                <a:lnTo>
                  <a:pt x="31938" y="138092"/>
                </a:lnTo>
                <a:lnTo>
                  <a:pt x="22440" y="131279"/>
                </a:lnTo>
                <a:lnTo>
                  <a:pt x="19100" y="128409"/>
                </a:lnTo>
                <a:close/>
              </a:path>
              <a:path w="147954" h="196850">
                <a:moveTo>
                  <a:pt x="84315" y="0"/>
                </a:moveTo>
                <a:lnTo>
                  <a:pt x="55595" y="4662"/>
                </a:lnTo>
                <a:lnTo>
                  <a:pt x="30586" y="18307"/>
                </a:lnTo>
                <a:lnTo>
                  <a:pt x="12918" y="40419"/>
                </a:lnTo>
                <a:lnTo>
                  <a:pt x="6223" y="70485"/>
                </a:lnTo>
                <a:lnTo>
                  <a:pt x="9980" y="90291"/>
                </a:lnTo>
                <a:lnTo>
                  <a:pt x="53276" y="120891"/>
                </a:lnTo>
                <a:lnTo>
                  <a:pt x="81978" y="126199"/>
                </a:lnTo>
                <a:lnTo>
                  <a:pt x="83324" y="134683"/>
                </a:lnTo>
                <a:lnTo>
                  <a:pt x="83116" y="141807"/>
                </a:lnTo>
                <a:lnTo>
                  <a:pt x="79917" y="146375"/>
                </a:lnTo>
                <a:lnTo>
                  <a:pt x="73866" y="148754"/>
                </a:lnTo>
                <a:lnTo>
                  <a:pt x="65100" y="149313"/>
                </a:lnTo>
                <a:lnTo>
                  <a:pt x="142683" y="149313"/>
                </a:lnTo>
                <a:lnTo>
                  <a:pt x="147383" y="128524"/>
                </a:lnTo>
                <a:lnTo>
                  <a:pt x="143819" y="107324"/>
                </a:lnTo>
                <a:lnTo>
                  <a:pt x="133899" y="91627"/>
                </a:lnTo>
                <a:lnTo>
                  <a:pt x="118783" y="80764"/>
                </a:lnTo>
                <a:lnTo>
                  <a:pt x="99631" y="74066"/>
                </a:lnTo>
                <a:lnTo>
                  <a:pt x="79806" y="69278"/>
                </a:lnTo>
                <a:lnTo>
                  <a:pt x="71678" y="66890"/>
                </a:lnTo>
                <a:lnTo>
                  <a:pt x="69862" y="61214"/>
                </a:lnTo>
                <a:lnTo>
                  <a:pt x="69571" y="53045"/>
                </a:lnTo>
                <a:lnTo>
                  <a:pt x="73459" y="48079"/>
                </a:lnTo>
                <a:lnTo>
                  <a:pt x="79210" y="45651"/>
                </a:lnTo>
                <a:lnTo>
                  <a:pt x="84505" y="45097"/>
                </a:lnTo>
                <a:lnTo>
                  <a:pt x="130910" y="45097"/>
                </a:lnTo>
                <a:lnTo>
                  <a:pt x="141427" y="16725"/>
                </a:lnTo>
                <a:lnTo>
                  <a:pt x="127940" y="9263"/>
                </a:lnTo>
                <a:lnTo>
                  <a:pt x="113961" y="4052"/>
                </a:lnTo>
                <a:lnTo>
                  <a:pt x="99438" y="997"/>
                </a:lnTo>
                <a:lnTo>
                  <a:pt x="84315" y="0"/>
                </a:lnTo>
                <a:close/>
              </a:path>
              <a:path w="147954" h="196850">
                <a:moveTo>
                  <a:pt x="130910" y="45097"/>
                </a:moveTo>
                <a:lnTo>
                  <a:pt x="84505" y="45097"/>
                </a:lnTo>
                <a:lnTo>
                  <a:pt x="96889" y="47015"/>
                </a:lnTo>
                <a:lnTo>
                  <a:pt x="107800" y="51092"/>
                </a:lnTo>
                <a:lnTo>
                  <a:pt x="117145" y="56274"/>
                </a:lnTo>
                <a:lnTo>
                  <a:pt x="124828" y="61506"/>
                </a:lnTo>
                <a:lnTo>
                  <a:pt x="130910" y="450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45430" y="203588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61"/>
                </a:lnTo>
              </a:path>
            </a:pathLst>
          </a:custGeom>
          <a:ln w="655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11107" y="2035882"/>
            <a:ext cx="194945" cy="190500"/>
          </a:xfrm>
          <a:custGeom>
            <a:avLst/>
            <a:gdLst/>
            <a:ahLst/>
            <a:cxnLst/>
            <a:rect l="l" t="t" r="r" b="b"/>
            <a:pathLst>
              <a:path w="194945" h="190500">
                <a:moveTo>
                  <a:pt x="68059" y="0"/>
                </a:moveTo>
                <a:lnTo>
                  <a:pt x="0" y="0"/>
                </a:lnTo>
                <a:lnTo>
                  <a:pt x="69507" y="190461"/>
                </a:lnTo>
                <a:lnTo>
                  <a:pt x="124942" y="190461"/>
                </a:lnTo>
                <a:lnTo>
                  <a:pt x="152610" y="114922"/>
                </a:lnTo>
                <a:lnTo>
                  <a:pt x="97231" y="114922"/>
                </a:lnTo>
                <a:lnTo>
                  <a:pt x="68059" y="0"/>
                </a:lnTo>
                <a:close/>
              </a:path>
              <a:path w="194945" h="190500">
                <a:moveTo>
                  <a:pt x="194703" y="0"/>
                </a:moveTo>
                <a:lnTo>
                  <a:pt x="126377" y="0"/>
                </a:lnTo>
                <a:lnTo>
                  <a:pt x="97231" y="114922"/>
                </a:lnTo>
                <a:lnTo>
                  <a:pt x="152610" y="114922"/>
                </a:lnTo>
                <a:lnTo>
                  <a:pt x="1947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9340" y="2035876"/>
            <a:ext cx="200025" cy="190500"/>
          </a:xfrm>
          <a:custGeom>
            <a:avLst/>
            <a:gdLst/>
            <a:ahLst/>
            <a:cxnLst/>
            <a:rect l="l" t="t" r="r" b="b"/>
            <a:pathLst>
              <a:path w="200025" h="190500">
                <a:moveTo>
                  <a:pt x="134975" y="0"/>
                </a:moveTo>
                <a:lnTo>
                  <a:pt x="62306" y="0"/>
                </a:lnTo>
                <a:lnTo>
                  <a:pt x="0" y="190461"/>
                </a:lnTo>
                <a:lnTo>
                  <a:pt x="69278" y="190461"/>
                </a:lnTo>
                <a:lnTo>
                  <a:pt x="74536" y="166547"/>
                </a:lnTo>
                <a:lnTo>
                  <a:pt x="191713" y="166547"/>
                </a:lnTo>
                <a:lnTo>
                  <a:pt x="176323" y="121373"/>
                </a:lnTo>
                <a:lnTo>
                  <a:pt x="86321" y="121373"/>
                </a:lnTo>
                <a:lnTo>
                  <a:pt x="99377" y="54978"/>
                </a:lnTo>
                <a:lnTo>
                  <a:pt x="153704" y="54978"/>
                </a:lnTo>
                <a:lnTo>
                  <a:pt x="134975" y="0"/>
                </a:lnTo>
                <a:close/>
              </a:path>
              <a:path w="200025" h="190500">
                <a:moveTo>
                  <a:pt x="191713" y="166547"/>
                </a:moveTo>
                <a:lnTo>
                  <a:pt x="123990" y="166547"/>
                </a:lnTo>
                <a:lnTo>
                  <a:pt x="130555" y="190461"/>
                </a:lnTo>
                <a:lnTo>
                  <a:pt x="199859" y="190461"/>
                </a:lnTo>
                <a:lnTo>
                  <a:pt x="191713" y="166547"/>
                </a:lnTo>
                <a:close/>
              </a:path>
              <a:path w="200025" h="190500">
                <a:moveTo>
                  <a:pt x="153704" y="54978"/>
                </a:moveTo>
                <a:lnTo>
                  <a:pt x="99377" y="54978"/>
                </a:lnTo>
                <a:lnTo>
                  <a:pt x="101943" y="68776"/>
                </a:lnTo>
                <a:lnTo>
                  <a:pt x="106400" y="91219"/>
                </a:lnTo>
                <a:lnTo>
                  <a:pt x="112509" y="121373"/>
                </a:lnTo>
                <a:lnTo>
                  <a:pt x="176323" y="121373"/>
                </a:lnTo>
                <a:lnTo>
                  <a:pt x="153704" y="549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9210" y="2035887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60" h="190500">
                <a:moveTo>
                  <a:pt x="67144" y="0"/>
                </a:moveTo>
                <a:lnTo>
                  <a:pt x="0" y="0"/>
                </a:lnTo>
                <a:lnTo>
                  <a:pt x="0" y="190347"/>
                </a:lnTo>
                <a:lnTo>
                  <a:pt x="83388" y="190449"/>
                </a:lnTo>
                <a:lnTo>
                  <a:pt x="120129" y="183930"/>
                </a:lnTo>
                <a:lnTo>
                  <a:pt x="149002" y="165358"/>
                </a:lnTo>
                <a:lnTo>
                  <a:pt x="167884" y="136212"/>
                </a:lnTo>
                <a:lnTo>
                  <a:pt x="167963" y="135762"/>
                </a:lnTo>
                <a:lnTo>
                  <a:pt x="65951" y="135762"/>
                </a:lnTo>
                <a:lnTo>
                  <a:pt x="65951" y="56032"/>
                </a:lnTo>
                <a:lnTo>
                  <a:pt x="166953" y="56032"/>
                </a:lnTo>
                <a:lnTo>
                  <a:pt x="166421" y="53133"/>
                </a:lnTo>
                <a:lnTo>
                  <a:pt x="143748" y="22737"/>
                </a:lnTo>
                <a:lnTo>
                  <a:pt x="109649" y="5465"/>
                </a:lnTo>
                <a:lnTo>
                  <a:pt x="67144" y="0"/>
                </a:lnTo>
                <a:close/>
              </a:path>
              <a:path w="175260" h="190500">
                <a:moveTo>
                  <a:pt x="166953" y="56032"/>
                </a:moveTo>
                <a:lnTo>
                  <a:pt x="70116" y="56032"/>
                </a:lnTo>
                <a:lnTo>
                  <a:pt x="86332" y="58782"/>
                </a:lnTo>
                <a:lnTo>
                  <a:pt x="98467" y="66840"/>
                </a:lnTo>
                <a:lnTo>
                  <a:pt x="106076" y="79917"/>
                </a:lnTo>
                <a:lnTo>
                  <a:pt x="108711" y="97726"/>
                </a:lnTo>
                <a:lnTo>
                  <a:pt x="105822" y="114149"/>
                </a:lnTo>
                <a:lnTo>
                  <a:pt x="97816" y="126060"/>
                </a:lnTo>
                <a:lnTo>
                  <a:pt x="85689" y="133313"/>
                </a:lnTo>
                <a:lnTo>
                  <a:pt x="70434" y="135762"/>
                </a:lnTo>
                <a:lnTo>
                  <a:pt x="167963" y="135762"/>
                </a:lnTo>
                <a:lnTo>
                  <a:pt x="174650" y="97967"/>
                </a:lnTo>
                <a:lnTo>
                  <a:pt x="166953" y="560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43982" y="2031116"/>
            <a:ext cx="406690" cy="1983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62704" y="2252535"/>
            <a:ext cx="1174750" cy="0"/>
          </a:xfrm>
          <a:custGeom>
            <a:avLst/>
            <a:gdLst/>
            <a:ahLst/>
            <a:cxnLst/>
            <a:rect l="l" t="t" r="r" b="b"/>
            <a:pathLst>
              <a:path w="1174750">
                <a:moveTo>
                  <a:pt x="0" y="0"/>
                </a:moveTo>
                <a:lnTo>
                  <a:pt x="1174165" y="0"/>
                </a:lnTo>
              </a:path>
            </a:pathLst>
          </a:custGeom>
          <a:ln w="63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64383" y="2276507"/>
            <a:ext cx="1170940" cy="59690"/>
          </a:xfrm>
          <a:custGeom>
            <a:avLst/>
            <a:gdLst/>
            <a:ahLst/>
            <a:cxnLst/>
            <a:rect l="l" t="t" r="r" b="b"/>
            <a:pathLst>
              <a:path w="1170939" h="59689">
                <a:moveTo>
                  <a:pt x="15519" y="4699"/>
                </a:moveTo>
                <a:lnTo>
                  <a:pt x="7505" y="4699"/>
                </a:lnTo>
                <a:lnTo>
                  <a:pt x="7708" y="8039"/>
                </a:lnTo>
                <a:lnTo>
                  <a:pt x="7783" y="37807"/>
                </a:lnTo>
                <a:lnTo>
                  <a:pt x="8186" y="44144"/>
                </a:lnTo>
                <a:lnTo>
                  <a:pt x="10817" y="51615"/>
                </a:lnTo>
                <a:lnTo>
                  <a:pt x="17395" y="57349"/>
                </a:lnTo>
                <a:lnTo>
                  <a:pt x="29718" y="59639"/>
                </a:lnTo>
                <a:lnTo>
                  <a:pt x="38963" y="58135"/>
                </a:lnTo>
                <a:lnTo>
                  <a:pt x="42375" y="56032"/>
                </a:lnTo>
                <a:lnTo>
                  <a:pt x="23698" y="56032"/>
                </a:lnTo>
                <a:lnTo>
                  <a:pt x="15189" y="52438"/>
                </a:lnTo>
                <a:lnTo>
                  <a:pt x="15287" y="5118"/>
                </a:lnTo>
                <a:lnTo>
                  <a:pt x="15519" y="4699"/>
                </a:lnTo>
                <a:close/>
              </a:path>
              <a:path w="1170939" h="59689">
                <a:moveTo>
                  <a:pt x="52971" y="4699"/>
                </a:moveTo>
                <a:lnTo>
                  <a:pt x="48463" y="4699"/>
                </a:lnTo>
                <a:lnTo>
                  <a:pt x="48573" y="36639"/>
                </a:lnTo>
                <a:lnTo>
                  <a:pt x="48327" y="41303"/>
                </a:lnTo>
                <a:lnTo>
                  <a:pt x="46243" y="48169"/>
                </a:lnTo>
                <a:lnTo>
                  <a:pt x="40745" y="53737"/>
                </a:lnTo>
                <a:lnTo>
                  <a:pt x="30175" y="56032"/>
                </a:lnTo>
                <a:lnTo>
                  <a:pt x="42375" y="56032"/>
                </a:lnTo>
                <a:lnTo>
                  <a:pt x="45980" y="53809"/>
                </a:lnTo>
                <a:lnTo>
                  <a:pt x="50434" y="46941"/>
                </a:lnTo>
                <a:lnTo>
                  <a:pt x="51993" y="37807"/>
                </a:lnTo>
                <a:lnTo>
                  <a:pt x="51993" y="5118"/>
                </a:lnTo>
                <a:lnTo>
                  <a:pt x="52971" y="4699"/>
                </a:lnTo>
                <a:close/>
              </a:path>
              <a:path w="1170939" h="59689">
                <a:moveTo>
                  <a:pt x="20472" y="2044"/>
                </a:moveTo>
                <a:lnTo>
                  <a:pt x="0" y="2044"/>
                </a:lnTo>
                <a:lnTo>
                  <a:pt x="0" y="4699"/>
                </a:lnTo>
                <a:lnTo>
                  <a:pt x="20472" y="4699"/>
                </a:lnTo>
                <a:lnTo>
                  <a:pt x="20472" y="2044"/>
                </a:lnTo>
                <a:close/>
              </a:path>
              <a:path w="1170939" h="59689">
                <a:moveTo>
                  <a:pt x="57264" y="2044"/>
                </a:moveTo>
                <a:lnTo>
                  <a:pt x="41160" y="2044"/>
                </a:lnTo>
                <a:lnTo>
                  <a:pt x="41160" y="4699"/>
                </a:lnTo>
                <a:lnTo>
                  <a:pt x="57264" y="4699"/>
                </a:lnTo>
                <a:lnTo>
                  <a:pt x="57264" y="2044"/>
                </a:lnTo>
                <a:close/>
              </a:path>
              <a:path w="1170939" h="59689">
                <a:moveTo>
                  <a:pt x="83379" y="10591"/>
                </a:moveTo>
                <a:lnTo>
                  <a:pt x="74714" y="10591"/>
                </a:lnTo>
                <a:lnTo>
                  <a:pt x="113893" y="57759"/>
                </a:lnTo>
                <a:lnTo>
                  <a:pt x="114554" y="58496"/>
                </a:lnTo>
                <a:lnTo>
                  <a:pt x="114884" y="58762"/>
                </a:lnTo>
                <a:lnTo>
                  <a:pt x="115785" y="58762"/>
                </a:lnTo>
                <a:lnTo>
                  <a:pt x="115862" y="45631"/>
                </a:lnTo>
                <a:lnTo>
                  <a:pt x="112344" y="45631"/>
                </a:lnTo>
                <a:lnTo>
                  <a:pt x="83379" y="10591"/>
                </a:lnTo>
                <a:close/>
              </a:path>
              <a:path w="1170939" h="59689">
                <a:moveTo>
                  <a:pt x="82016" y="55346"/>
                </a:moveTo>
                <a:lnTo>
                  <a:pt x="65900" y="55346"/>
                </a:lnTo>
                <a:lnTo>
                  <a:pt x="65900" y="57950"/>
                </a:lnTo>
                <a:lnTo>
                  <a:pt x="82016" y="57950"/>
                </a:lnTo>
                <a:lnTo>
                  <a:pt x="82016" y="55346"/>
                </a:lnTo>
                <a:close/>
              </a:path>
              <a:path w="1170939" h="59689">
                <a:moveTo>
                  <a:pt x="76314" y="2044"/>
                </a:moveTo>
                <a:lnTo>
                  <a:pt x="63538" y="2044"/>
                </a:lnTo>
                <a:lnTo>
                  <a:pt x="63538" y="4699"/>
                </a:lnTo>
                <a:lnTo>
                  <a:pt x="70421" y="4699"/>
                </a:lnTo>
                <a:lnTo>
                  <a:pt x="71183" y="7696"/>
                </a:lnTo>
                <a:lnTo>
                  <a:pt x="71183" y="54876"/>
                </a:lnTo>
                <a:lnTo>
                  <a:pt x="70218" y="55346"/>
                </a:lnTo>
                <a:lnTo>
                  <a:pt x="74714" y="55346"/>
                </a:lnTo>
                <a:lnTo>
                  <a:pt x="74523" y="50139"/>
                </a:lnTo>
                <a:lnTo>
                  <a:pt x="74523" y="10591"/>
                </a:lnTo>
                <a:lnTo>
                  <a:pt x="83379" y="10591"/>
                </a:lnTo>
                <a:lnTo>
                  <a:pt x="76314" y="2044"/>
                </a:lnTo>
                <a:close/>
              </a:path>
              <a:path w="1170939" h="59689">
                <a:moveTo>
                  <a:pt x="116801" y="4699"/>
                </a:moveTo>
                <a:lnTo>
                  <a:pt x="112344" y="4699"/>
                </a:lnTo>
                <a:lnTo>
                  <a:pt x="112471" y="45631"/>
                </a:lnTo>
                <a:lnTo>
                  <a:pt x="115862" y="45631"/>
                </a:lnTo>
                <a:lnTo>
                  <a:pt x="115862" y="5118"/>
                </a:lnTo>
                <a:lnTo>
                  <a:pt x="116801" y="4699"/>
                </a:lnTo>
                <a:close/>
              </a:path>
              <a:path w="1170939" h="59689">
                <a:moveTo>
                  <a:pt x="121132" y="2044"/>
                </a:moveTo>
                <a:lnTo>
                  <a:pt x="105041" y="2044"/>
                </a:lnTo>
                <a:lnTo>
                  <a:pt x="105041" y="4699"/>
                </a:lnTo>
                <a:lnTo>
                  <a:pt x="121132" y="4699"/>
                </a:lnTo>
                <a:lnTo>
                  <a:pt x="121132" y="2044"/>
                </a:lnTo>
                <a:close/>
              </a:path>
              <a:path w="1170939" h="59689">
                <a:moveTo>
                  <a:pt x="151841" y="55346"/>
                </a:moveTo>
                <a:lnTo>
                  <a:pt x="131419" y="55346"/>
                </a:lnTo>
                <a:lnTo>
                  <a:pt x="131419" y="57950"/>
                </a:lnTo>
                <a:lnTo>
                  <a:pt x="151841" y="57950"/>
                </a:lnTo>
                <a:lnTo>
                  <a:pt x="151841" y="55346"/>
                </a:lnTo>
                <a:close/>
              </a:path>
              <a:path w="1170939" h="59689">
                <a:moveTo>
                  <a:pt x="144729" y="4699"/>
                </a:moveTo>
                <a:lnTo>
                  <a:pt x="136728" y="4699"/>
                </a:lnTo>
                <a:lnTo>
                  <a:pt x="136806" y="6070"/>
                </a:lnTo>
                <a:lnTo>
                  <a:pt x="136918" y="54724"/>
                </a:lnTo>
                <a:lnTo>
                  <a:pt x="136537" y="55346"/>
                </a:lnTo>
                <a:lnTo>
                  <a:pt x="144576" y="55346"/>
                </a:lnTo>
                <a:lnTo>
                  <a:pt x="144399" y="51981"/>
                </a:lnTo>
                <a:lnTo>
                  <a:pt x="144399" y="5295"/>
                </a:lnTo>
                <a:lnTo>
                  <a:pt x="144729" y="4699"/>
                </a:lnTo>
                <a:close/>
              </a:path>
              <a:path w="1170939" h="59689">
                <a:moveTo>
                  <a:pt x="149669" y="2044"/>
                </a:moveTo>
                <a:lnTo>
                  <a:pt x="129235" y="2044"/>
                </a:lnTo>
                <a:lnTo>
                  <a:pt x="129235" y="4699"/>
                </a:lnTo>
                <a:lnTo>
                  <a:pt x="149669" y="4699"/>
                </a:lnTo>
                <a:lnTo>
                  <a:pt x="149669" y="2044"/>
                </a:lnTo>
                <a:close/>
              </a:path>
              <a:path w="1170939" h="59689">
                <a:moveTo>
                  <a:pt x="169291" y="4699"/>
                </a:moveTo>
                <a:lnTo>
                  <a:pt x="160947" y="4699"/>
                </a:lnTo>
                <a:lnTo>
                  <a:pt x="161442" y="5016"/>
                </a:lnTo>
                <a:lnTo>
                  <a:pt x="164477" y="12204"/>
                </a:lnTo>
                <a:lnTo>
                  <a:pt x="183146" y="57378"/>
                </a:lnTo>
                <a:lnTo>
                  <a:pt x="183769" y="58940"/>
                </a:lnTo>
                <a:lnTo>
                  <a:pt x="184010" y="59639"/>
                </a:lnTo>
                <a:lnTo>
                  <a:pt x="185508" y="59639"/>
                </a:lnTo>
                <a:lnTo>
                  <a:pt x="185813" y="58496"/>
                </a:lnTo>
                <a:lnTo>
                  <a:pt x="190325" y="47066"/>
                </a:lnTo>
                <a:lnTo>
                  <a:pt x="186766" y="47066"/>
                </a:lnTo>
                <a:lnTo>
                  <a:pt x="179272" y="29083"/>
                </a:lnTo>
                <a:lnTo>
                  <a:pt x="170433" y="8248"/>
                </a:lnTo>
                <a:lnTo>
                  <a:pt x="169291" y="5232"/>
                </a:lnTo>
                <a:lnTo>
                  <a:pt x="169291" y="4699"/>
                </a:lnTo>
                <a:close/>
              </a:path>
              <a:path w="1170939" h="59689">
                <a:moveTo>
                  <a:pt x="207048" y="4699"/>
                </a:moveTo>
                <a:lnTo>
                  <a:pt x="201396" y="4699"/>
                </a:lnTo>
                <a:lnTo>
                  <a:pt x="202095" y="4940"/>
                </a:lnTo>
                <a:lnTo>
                  <a:pt x="202095" y="6197"/>
                </a:lnTo>
                <a:lnTo>
                  <a:pt x="201282" y="10124"/>
                </a:lnTo>
                <a:lnTo>
                  <a:pt x="198650" y="17597"/>
                </a:lnTo>
                <a:lnTo>
                  <a:pt x="193908" y="29588"/>
                </a:lnTo>
                <a:lnTo>
                  <a:pt x="186766" y="47066"/>
                </a:lnTo>
                <a:lnTo>
                  <a:pt x="190325" y="47066"/>
                </a:lnTo>
                <a:lnTo>
                  <a:pt x="207048" y="4699"/>
                </a:lnTo>
                <a:close/>
              </a:path>
              <a:path w="1170939" h="59689">
                <a:moveTo>
                  <a:pt x="174967" y="2044"/>
                </a:moveTo>
                <a:lnTo>
                  <a:pt x="155917" y="2044"/>
                </a:lnTo>
                <a:lnTo>
                  <a:pt x="155917" y="4699"/>
                </a:lnTo>
                <a:lnTo>
                  <a:pt x="174967" y="4699"/>
                </a:lnTo>
                <a:lnTo>
                  <a:pt x="174967" y="2044"/>
                </a:lnTo>
                <a:close/>
              </a:path>
              <a:path w="1170939" h="59689">
                <a:moveTo>
                  <a:pt x="211594" y="2044"/>
                </a:moveTo>
                <a:lnTo>
                  <a:pt x="194818" y="2044"/>
                </a:lnTo>
                <a:lnTo>
                  <a:pt x="194818" y="4699"/>
                </a:lnTo>
                <a:lnTo>
                  <a:pt x="211594" y="4699"/>
                </a:lnTo>
                <a:lnTo>
                  <a:pt x="211594" y="2044"/>
                </a:lnTo>
                <a:close/>
              </a:path>
              <a:path w="1170939" h="59689">
                <a:moveTo>
                  <a:pt x="259422" y="2044"/>
                </a:moveTo>
                <a:lnTo>
                  <a:pt x="215290" y="2044"/>
                </a:lnTo>
                <a:lnTo>
                  <a:pt x="215290" y="4699"/>
                </a:lnTo>
                <a:lnTo>
                  <a:pt x="222770" y="4699"/>
                </a:lnTo>
                <a:lnTo>
                  <a:pt x="222882" y="54800"/>
                </a:lnTo>
                <a:lnTo>
                  <a:pt x="222592" y="55346"/>
                </a:lnTo>
                <a:lnTo>
                  <a:pt x="217500" y="55346"/>
                </a:lnTo>
                <a:lnTo>
                  <a:pt x="217500" y="57950"/>
                </a:lnTo>
                <a:lnTo>
                  <a:pt x="259422" y="57950"/>
                </a:lnTo>
                <a:lnTo>
                  <a:pt x="260370" y="54800"/>
                </a:lnTo>
                <a:lnTo>
                  <a:pt x="230454" y="54800"/>
                </a:lnTo>
                <a:lnTo>
                  <a:pt x="230454" y="28816"/>
                </a:lnTo>
                <a:lnTo>
                  <a:pt x="254838" y="28816"/>
                </a:lnTo>
                <a:lnTo>
                  <a:pt x="254838" y="25933"/>
                </a:lnTo>
                <a:lnTo>
                  <a:pt x="230454" y="25933"/>
                </a:lnTo>
                <a:lnTo>
                  <a:pt x="230454" y="5930"/>
                </a:lnTo>
                <a:lnTo>
                  <a:pt x="230886" y="5232"/>
                </a:lnTo>
                <a:lnTo>
                  <a:pt x="259105" y="5232"/>
                </a:lnTo>
                <a:lnTo>
                  <a:pt x="259422" y="2044"/>
                </a:lnTo>
                <a:close/>
              </a:path>
              <a:path w="1170939" h="59689">
                <a:moveTo>
                  <a:pt x="261277" y="49187"/>
                </a:moveTo>
                <a:lnTo>
                  <a:pt x="260299" y="49187"/>
                </a:lnTo>
                <a:lnTo>
                  <a:pt x="260108" y="49695"/>
                </a:lnTo>
                <a:lnTo>
                  <a:pt x="259892" y="50139"/>
                </a:lnTo>
                <a:lnTo>
                  <a:pt x="258381" y="52578"/>
                </a:lnTo>
                <a:lnTo>
                  <a:pt x="254914" y="54800"/>
                </a:lnTo>
                <a:lnTo>
                  <a:pt x="260370" y="54800"/>
                </a:lnTo>
                <a:lnTo>
                  <a:pt x="261607" y="50901"/>
                </a:lnTo>
                <a:lnTo>
                  <a:pt x="261607" y="49695"/>
                </a:lnTo>
                <a:lnTo>
                  <a:pt x="261277" y="49187"/>
                </a:lnTo>
                <a:close/>
              </a:path>
              <a:path w="1170939" h="59689">
                <a:moveTo>
                  <a:pt x="254838" y="28816"/>
                </a:moveTo>
                <a:lnTo>
                  <a:pt x="251574" y="28816"/>
                </a:lnTo>
                <a:lnTo>
                  <a:pt x="252437" y="28917"/>
                </a:lnTo>
                <a:lnTo>
                  <a:pt x="252437" y="34353"/>
                </a:lnTo>
                <a:lnTo>
                  <a:pt x="254838" y="34353"/>
                </a:lnTo>
                <a:lnTo>
                  <a:pt x="254838" y="28816"/>
                </a:lnTo>
                <a:close/>
              </a:path>
              <a:path w="1170939" h="59689">
                <a:moveTo>
                  <a:pt x="254838" y="19481"/>
                </a:moveTo>
                <a:lnTo>
                  <a:pt x="252437" y="19481"/>
                </a:lnTo>
                <a:lnTo>
                  <a:pt x="252437" y="25552"/>
                </a:lnTo>
                <a:lnTo>
                  <a:pt x="249720" y="25933"/>
                </a:lnTo>
                <a:lnTo>
                  <a:pt x="254838" y="25933"/>
                </a:lnTo>
                <a:lnTo>
                  <a:pt x="254838" y="19481"/>
                </a:lnTo>
                <a:close/>
              </a:path>
              <a:path w="1170939" h="59689">
                <a:moveTo>
                  <a:pt x="259105" y="5232"/>
                </a:moveTo>
                <a:lnTo>
                  <a:pt x="254787" y="5232"/>
                </a:lnTo>
                <a:lnTo>
                  <a:pt x="256273" y="7594"/>
                </a:lnTo>
                <a:lnTo>
                  <a:pt x="256514" y="8636"/>
                </a:lnTo>
                <a:lnTo>
                  <a:pt x="256692" y="9817"/>
                </a:lnTo>
                <a:lnTo>
                  <a:pt x="256844" y="10236"/>
                </a:lnTo>
                <a:lnTo>
                  <a:pt x="257556" y="10236"/>
                </a:lnTo>
                <a:lnTo>
                  <a:pt x="258381" y="10045"/>
                </a:lnTo>
                <a:lnTo>
                  <a:pt x="258648" y="9817"/>
                </a:lnTo>
                <a:lnTo>
                  <a:pt x="259105" y="5232"/>
                </a:lnTo>
                <a:close/>
              </a:path>
              <a:path w="1170939" h="59689">
                <a:moveTo>
                  <a:pt x="290499" y="55346"/>
                </a:moveTo>
                <a:lnTo>
                  <a:pt x="270090" y="55346"/>
                </a:lnTo>
                <a:lnTo>
                  <a:pt x="270090" y="57950"/>
                </a:lnTo>
                <a:lnTo>
                  <a:pt x="290499" y="57950"/>
                </a:lnTo>
                <a:lnTo>
                  <a:pt x="290499" y="55346"/>
                </a:lnTo>
                <a:close/>
              </a:path>
              <a:path w="1170939" h="59689">
                <a:moveTo>
                  <a:pt x="297384" y="32613"/>
                </a:moveTo>
                <a:lnTo>
                  <a:pt x="289560" y="32613"/>
                </a:lnTo>
                <a:lnTo>
                  <a:pt x="299056" y="47245"/>
                </a:lnTo>
                <a:lnTo>
                  <a:pt x="304398" y="54768"/>
                </a:lnTo>
                <a:lnTo>
                  <a:pt x="307099" y="57548"/>
                </a:lnTo>
                <a:lnTo>
                  <a:pt x="308673" y="57950"/>
                </a:lnTo>
                <a:lnTo>
                  <a:pt x="318782" y="57950"/>
                </a:lnTo>
                <a:lnTo>
                  <a:pt x="318782" y="55346"/>
                </a:lnTo>
                <a:lnTo>
                  <a:pt x="316572" y="55346"/>
                </a:lnTo>
                <a:lnTo>
                  <a:pt x="314409" y="54562"/>
                </a:lnTo>
                <a:lnTo>
                  <a:pt x="311035" y="51258"/>
                </a:lnTo>
                <a:lnTo>
                  <a:pt x="305414" y="44004"/>
                </a:lnTo>
                <a:lnTo>
                  <a:pt x="297384" y="32613"/>
                </a:lnTo>
                <a:close/>
              </a:path>
              <a:path w="1170939" h="59689">
                <a:moveTo>
                  <a:pt x="300278" y="2044"/>
                </a:moveTo>
                <a:lnTo>
                  <a:pt x="267881" y="2044"/>
                </a:lnTo>
                <a:lnTo>
                  <a:pt x="267881" y="4699"/>
                </a:lnTo>
                <a:lnTo>
                  <a:pt x="275386" y="4699"/>
                </a:lnTo>
                <a:lnTo>
                  <a:pt x="275501" y="54768"/>
                </a:lnTo>
                <a:lnTo>
                  <a:pt x="275170" y="55346"/>
                </a:lnTo>
                <a:lnTo>
                  <a:pt x="283197" y="55346"/>
                </a:lnTo>
                <a:lnTo>
                  <a:pt x="283122" y="53924"/>
                </a:lnTo>
                <a:lnTo>
                  <a:pt x="283019" y="32613"/>
                </a:lnTo>
                <a:lnTo>
                  <a:pt x="297384" y="32613"/>
                </a:lnTo>
                <a:lnTo>
                  <a:pt x="296506" y="31369"/>
                </a:lnTo>
                <a:lnTo>
                  <a:pt x="304241" y="29972"/>
                </a:lnTo>
                <a:lnTo>
                  <a:pt x="283019" y="29972"/>
                </a:lnTo>
                <a:lnTo>
                  <a:pt x="283019" y="5295"/>
                </a:lnTo>
                <a:lnTo>
                  <a:pt x="284251" y="5232"/>
                </a:lnTo>
                <a:lnTo>
                  <a:pt x="308273" y="5232"/>
                </a:lnTo>
                <a:lnTo>
                  <a:pt x="300278" y="2044"/>
                </a:lnTo>
                <a:close/>
              </a:path>
              <a:path w="1170939" h="59689">
                <a:moveTo>
                  <a:pt x="308273" y="5232"/>
                </a:moveTo>
                <a:lnTo>
                  <a:pt x="296506" y="5232"/>
                </a:lnTo>
                <a:lnTo>
                  <a:pt x="302755" y="10299"/>
                </a:lnTo>
                <a:lnTo>
                  <a:pt x="302755" y="27228"/>
                </a:lnTo>
                <a:lnTo>
                  <a:pt x="295008" y="29972"/>
                </a:lnTo>
                <a:lnTo>
                  <a:pt x="304241" y="29972"/>
                </a:lnTo>
                <a:lnTo>
                  <a:pt x="310248" y="25095"/>
                </a:lnTo>
                <a:lnTo>
                  <a:pt x="310248" y="6019"/>
                </a:lnTo>
                <a:lnTo>
                  <a:pt x="308273" y="5232"/>
                </a:lnTo>
                <a:close/>
              </a:path>
              <a:path w="1170939" h="59689">
                <a:moveTo>
                  <a:pt x="323481" y="48006"/>
                </a:moveTo>
                <a:lnTo>
                  <a:pt x="321894" y="48006"/>
                </a:lnTo>
                <a:lnTo>
                  <a:pt x="321625" y="48318"/>
                </a:lnTo>
                <a:lnTo>
                  <a:pt x="321500" y="49885"/>
                </a:lnTo>
                <a:lnTo>
                  <a:pt x="321894" y="51714"/>
                </a:lnTo>
                <a:lnTo>
                  <a:pt x="322821" y="57162"/>
                </a:lnTo>
                <a:lnTo>
                  <a:pt x="326898" y="58762"/>
                </a:lnTo>
                <a:lnTo>
                  <a:pt x="332270" y="59639"/>
                </a:lnTo>
                <a:lnTo>
                  <a:pt x="336562" y="59639"/>
                </a:lnTo>
                <a:lnTo>
                  <a:pt x="346015" y="58022"/>
                </a:lnTo>
                <a:lnTo>
                  <a:pt x="348511" y="56464"/>
                </a:lnTo>
                <a:lnTo>
                  <a:pt x="333324" y="56464"/>
                </a:lnTo>
                <a:lnTo>
                  <a:pt x="325120" y="54635"/>
                </a:lnTo>
                <a:lnTo>
                  <a:pt x="323875" y="49695"/>
                </a:lnTo>
                <a:lnTo>
                  <a:pt x="323723" y="48895"/>
                </a:lnTo>
                <a:lnTo>
                  <a:pt x="323481" y="48006"/>
                </a:lnTo>
                <a:close/>
              </a:path>
              <a:path w="1170939" h="59689">
                <a:moveTo>
                  <a:pt x="347065" y="355"/>
                </a:moveTo>
                <a:lnTo>
                  <a:pt x="343357" y="355"/>
                </a:lnTo>
                <a:lnTo>
                  <a:pt x="336265" y="1391"/>
                </a:lnTo>
                <a:lnTo>
                  <a:pt x="329839" y="4464"/>
                </a:lnTo>
                <a:lnTo>
                  <a:pt x="325178" y="9517"/>
                </a:lnTo>
                <a:lnTo>
                  <a:pt x="323380" y="16497"/>
                </a:lnTo>
                <a:lnTo>
                  <a:pt x="323380" y="27228"/>
                </a:lnTo>
                <a:lnTo>
                  <a:pt x="334137" y="30670"/>
                </a:lnTo>
                <a:lnTo>
                  <a:pt x="346811" y="35242"/>
                </a:lnTo>
                <a:lnTo>
                  <a:pt x="351904" y="38239"/>
                </a:lnTo>
                <a:lnTo>
                  <a:pt x="351904" y="52959"/>
                </a:lnTo>
                <a:lnTo>
                  <a:pt x="344678" y="56464"/>
                </a:lnTo>
                <a:lnTo>
                  <a:pt x="348511" y="56464"/>
                </a:lnTo>
                <a:lnTo>
                  <a:pt x="352632" y="53890"/>
                </a:lnTo>
                <a:lnTo>
                  <a:pt x="356524" y="48318"/>
                </a:lnTo>
                <a:lnTo>
                  <a:pt x="357797" y="42379"/>
                </a:lnTo>
                <a:lnTo>
                  <a:pt x="357797" y="32943"/>
                </a:lnTo>
                <a:lnTo>
                  <a:pt x="352450" y="29324"/>
                </a:lnTo>
                <a:lnTo>
                  <a:pt x="335572" y="23101"/>
                </a:lnTo>
                <a:lnTo>
                  <a:pt x="329006" y="20802"/>
                </a:lnTo>
                <a:lnTo>
                  <a:pt x="329006" y="7137"/>
                </a:lnTo>
                <a:lnTo>
                  <a:pt x="335114" y="3543"/>
                </a:lnTo>
                <a:lnTo>
                  <a:pt x="353377" y="3543"/>
                </a:lnTo>
                <a:lnTo>
                  <a:pt x="353288" y="2044"/>
                </a:lnTo>
                <a:lnTo>
                  <a:pt x="350494" y="723"/>
                </a:lnTo>
                <a:lnTo>
                  <a:pt x="347065" y="355"/>
                </a:lnTo>
                <a:close/>
              </a:path>
              <a:path w="1170939" h="59689">
                <a:moveTo>
                  <a:pt x="353377" y="3543"/>
                </a:moveTo>
                <a:lnTo>
                  <a:pt x="343801" y="3543"/>
                </a:lnTo>
                <a:lnTo>
                  <a:pt x="350913" y="4508"/>
                </a:lnTo>
                <a:lnTo>
                  <a:pt x="351751" y="9613"/>
                </a:lnTo>
                <a:lnTo>
                  <a:pt x="353288" y="9613"/>
                </a:lnTo>
                <a:lnTo>
                  <a:pt x="353580" y="9067"/>
                </a:lnTo>
                <a:lnTo>
                  <a:pt x="353580" y="6362"/>
                </a:lnTo>
                <a:lnTo>
                  <a:pt x="353377" y="3543"/>
                </a:lnTo>
                <a:close/>
              </a:path>
              <a:path w="1170939" h="59689">
                <a:moveTo>
                  <a:pt x="386448" y="55346"/>
                </a:moveTo>
                <a:lnTo>
                  <a:pt x="366014" y="55346"/>
                </a:lnTo>
                <a:lnTo>
                  <a:pt x="366014" y="57950"/>
                </a:lnTo>
                <a:lnTo>
                  <a:pt x="386448" y="57950"/>
                </a:lnTo>
                <a:lnTo>
                  <a:pt x="386448" y="55346"/>
                </a:lnTo>
                <a:close/>
              </a:path>
              <a:path w="1170939" h="59689">
                <a:moveTo>
                  <a:pt x="379260" y="4699"/>
                </a:moveTo>
                <a:lnTo>
                  <a:pt x="371259" y="4699"/>
                </a:lnTo>
                <a:lnTo>
                  <a:pt x="371342" y="6070"/>
                </a:lnTo>
                <a:lnTo>
                  <a:pt x="371462" y="54724"/>
                </a:lnTo>
                <a:lnTo>
                  <a:pt x="371106" y="55346"/>
                </a:lnTo>
                <a:lnTo>
                  <a:pt x="379095" y="55346"/>
                </a:lnTo>
                <a:lnTo>
                  <a:pt x="379069" y="54724"/>
                </a:lnTo>
                <a:lnTo>
                  <a:pt x="378955" y="5295"/>
                </a:lnTo>
                <a:lnTo>
                  <a:pt x="379260" y="4699"/>
                </a:lnTo>
                <a:close/>
              </a:path>
              <a:path w="1170939" h="59689">
                <a:moveTo>
                  <a:pt x="384225" y="2044"/>
                </a:moveTo>
                <a:lnTo>
                  <a:pt x="363804" y="2044"/>
                </a:lnTo>
                <a:lnTo>
                  <a:pt x="363804" y="4699"/>
                </a:lnTo>
                <a:lnTo>
                  <a:pt x="384225" y="4699"/>
                </a:lnTo>
                <a:lnTo>
                  <a:pt x="384225" y="2044"/>
                </a:lnTo>
                <a:close/>
              </a:path>
              <a:path w="1170939" h="59689">
                <a:moveTo>
                  <a:pt x="429666" y="55346"/>
                </a:moveTo>
                <a:lnTo>
                  <a:pt x="405015" y="55346"/>
                </a:lnTo>
                <a:lnTo>
                  <a:pt x="405015" y="57950"/>
                </a:lnTo>
                <a:lnTo>
                  <a:pt x="429666" y="57950"/>
                </a:lnTo>
                <a:lnTo>
                  <a:pt x="429666" y="55346"/>
                </a:lnTo>
                <a:close/>
              </a:path>
              <a:path w="1170939" h="59689">
                <a:moveTo>
                  <a:pt x="420433" y="5232"/>
                </a:moveTo>
                <a:lnTo>
                  <a:pt x="412953" y="5232"/>
                </a:lnTo>
                <a:lnTo>
                  <a:pt x="412953" y="54724"/>
                </a:lnTo>
                <a:lnTo>
                  <a:pt x="412623" y="55346"/>
                </a:lnTo>
                <a:lnTo>
                  <a:pt x="420611" y="55346"/>
                </a:lnTo>
                <a:lnTo>
                  <a:pt x="420433" y="51981"/>
                </a:lnTo>
                <a:lnTo>
                  <a:pt x="420433" y="5232"/>
                </a:lnTo>
                <a:close/>
              </a:path>
              <a:path w="1170939" h="59689">
                <a:moveTo>
                  <a:pt x="438569" y="2044"/>
                </a:moveTo>
                <a:lnTo>
                  <a:pt x="394804" y="2044"/>
                </a:lnTo>
                <a:lnTo>
                  <a:pt x="392353" y="9499"/>
                </a:lnTo>
                <a:lnTo>
                  <a:pt x="392353" y="10668"/>
                </a:lnTo>
                <a:lnTo>
                  <a:pt x="392772" y="10960"/>
                </a:lnTo>
                <a:lnTo>
                  <a:pt x="394004" y="10960"/>
                </a:lnTo>
                <a:lnTo>
                  <a:pt x="394373" y="10236"/>
                </a:lnTo>
                <a:lnTo>
                  <a:pt x="395414" y="7061"/>
                </a:lnTo>
                <a:lnTo>
                  <a:pt x="400443" y="5232"/>
                </a:lnTo>
                <a:lnTo>
                  <a:pt x="439665" y="5232"/>
                </a:lnTo>
                <a:lnTo>
                  <a:pt x="438569" y="2044"/>
                </a:lnTo>
                <a:close/>
              </a:path>
              <a:path w="1170939" h="59689">
                <a:moveTo>
                  <a:pt x="439665" y="5232"/>
                </a:moveTo>
                <a:lnTo>
                  <a:pt x="432955" y="5232"/>
                </a:lnTo>
                <a:lnTo>
                  <a:pt x="437946" y="7061"/>
                </a:lnTo>
                <a:lnTo>
                  <a:pt x="439000" y="10236"/>
                </a:lnTo>
                <a:lnTo>
                  <a:pt x="439381" y="10960"/>
                </a:lnTo>
                <a:lnTo>
                  <a:pt x="440601" y="10960"/>
                </a:lnTo>
                <a:lnTo>
                  <a:pt x="441058" y="10668"/>
                </a:lnTo>
                <a:lnTo>
                  <a:pt x="441058" y="9499"/>
                </a:lnTo>
                <a:lnTo>
                  <a:pt x="439665" y="5232"/>
                </a:lnTo>
                <a:close/>
              </a:path>
              <a:path w="1170939" h="59689">
                <a:moveTo>
                  <a:pt x="481215" y="55346"/>
                </a:moveTo>
                <a:lnTo>
                  <a:pt x="460781" y="55346"/>
                </a:lnTo>
                <a:lnTo>
                  <a:pt x="460781" y="57950"/>
                </a:lnTo>
                <a:lnTo>
                  <a:pt x="481215" y="57950"/>
                </a:lnTo>
                <a:lnTo>
                  <a:pt x="481215" y="55346"/>
                </a:lnTo>
                <a:close/>
              </a:path>
              <a:path w="1170939" h="59689">
                <a:moveTo>
                  <a:pt x="458317" y="4699"/>
                </a:moveTo>
                <a:lnTo>
                  <a:pt x="448462" y="4699"/>
                </a:lnTo>
                <a:lnTo>
                  <a:pt x="448894" y="4762"/>
                </a:lnTo>
                <a:lnTo>
                  <a:pt x="449970" y="6197"/>
                </a:lnTo>
                <a:lnTo>
                  <a:pt x="452360" y="9638"/>
                </a:lnTo>
                <a:lnTo>
                  <a:pt x="455468" y="14890"/>
                </a:lnTo>
                <a:lnTo>
                  <a:pt x="466242" y="33934"/>
                </a:lnTo>
                <a:lnTo>
                  <a:pt x="466242" y="54724"/>
                </a:lnTo>
                <a:lnTo>
                  <a:pt x="465861" y="55346"/>
                </a:lnTo>
                <a:lnTo>
                  <a:pt x="473875" y="55346"/>
                </a:lnTo>
                <a:lnTo>
                  <a:pt x="473846" y="54724"/>
                </a:lnTo>
                <a:lnTo>
                  <a:pt x="473722" y="33680"/>
                </a:lnTo>
                <a:lnTo>
                  <a:pt x="475537" y="30365"/>
                </a:lnTo>
                <a:lnTo>
                  <a:pt x="472490" y="30365"/>
                </a:lnTo>
                <a:lnTo>
                  <a:pt x="462918" y="13619"/>
                </a:lnTo>
                <a:lnTo>
                  <a:pt x="459599" y="7682"/>
                </a:lnTo>
                <a:lnTo>
                  <a:pt x="458317" y="5016"/>
                </a:lnTo>
                <a:lnTo>
                  <a:pt x="458317" y="4699"/>
                </a:lnTo>
                <a:close/>
              </a:path>
              <a:path w="1170939" h="59689">
                <a:moveTo>
                  <a:pt x="489216" y="4699"/>
                </a:moveTo>
                <a:lnTo>
                  <a:pt x="483831" y="4699"/>
                </a:lnTo>
                <a:lnTo>
                  <a:pt x="484555" y="4762"/>
                </a:lnTo>
                <a:lnTo>
                  <a:pt x="484460" y="6197"/>
                </a:lnTo>
                <a:lnTo>
                  <a:pt x="484194" y="7441"/>
                </a:lnTo>
                <a:lnTo>
                  <a:pt x="482585" y="11049"/>
                </a:lnTo>
                <a:lnTo>
                  <a:pt x="478946" y="18161"/>
                </a:lnTo>
                <a:lnTo>
                  <a:pt x="472490" y="30365"/>
                </a:lnTo>
                <a:lnTo>
                  <a:pt x="475537" y="30365"/>
                </a:lnTo>
                <a:lnTo>
                  <a:pt x="488772" y="6197"/>
                </a:lnTo>
                <a:lnTo>
                  <a:pt x="489216" y="4699"/>
                </a:lnTo>
                <a:close/>
              </a:path>
              <a:path w="1170939" h="59689">
                <a:moveTo>
                  <a:pt x="463778" y="2044"/>
                </a:moveTo>
                <a:lnTo>
                  <a:pt x="443953" y="2044"/>
                </a:lnTo>
                <a:lnTo>
                  <a:pt x="443953" y="4699"/>
                </a:lnTo>
                <a:lnTo>
                  <a:pt x="463778" y="4699"/>
                </a:lnTo>
                <a:lnTo>
                  <a:pt x="463778" y="2044"/>
                </a:lnTo>
                <a:close/>
              </a:path>
              <a:path w="1170939" h="59689">
                <a:moveTo>
                  <a:pt x="493725" y="2044"/>
                </a:moveTo>
                <a:lnTo>
                  <a:pt x="477672" y="2044"/>
                </a:lnTo>
                <a:lnTo>
                  <a:pt x="477672" y="4699"/>
                </a:lnTo>
                <a:lnTo>
                  <a:pt x="493725" y="4699"/>
                </a:lnTo>
                <a:lnTo>
                  <a:pt x="493725" y="2044"/>
                </a:lnTo>
                <a:close/>
              </a:path>
              <a:path w="1170939" h="59689">
                <a:moveTo>
                  <a:pt x="551180" y="355"/>
                </a:moveTo>
                <a:lnTo>
                  <a:pt x="539209" y="2778"/>
                </a:lnTo>
                <a:lnTo>
                  <a:pt x="529950" y="9358"/>
                </a:lnTo>
                <a:lnTo>
                  <a:pt x="523974" y="19059"/>
                </a:lnTo>
                <a:lnTo>
                  <a:pt x="521855" y="30848"/>
                </a:lnTo>
                <a:lnTo>
                  <a:pt x="523706" y="42585"/>
                </a:lnTo>
                <a:lnTo>
                  <a:pt x="529105" y="51677"/>
                </a:lnTo>
                <a:lnTo>
                  <a:pt x="537827" y="57553"/>
                </a:lnTo>
                <a:lnTo>
                  <a:pt x="549643" y="59639"/>
                </a:lnTo>
                <a:lnTo>
                  <a:pt x="561602" y="57214"/>
                </a:lnTo>
                <a:lnTo>
                  <a:pt x="562248" y="56756"/>
                </a:lnTo>
                <a:lnTo>
                  <a:pt x="551548" y="56756"/>
                </a:lnTo>
                <a:lnTo>
                  <a:pt x="543698" y="55122"/>
                </a:lnTo>
                <a:lnTo>
                  <a:pt x="536559" y="50033"/>
                </a:lnTo>
                <a:lnTo>
                  <a:pt x="531367" y="41202"/>
                </a:lnTo>
                <a:lnTo>
                  <a:pt x="529361" y="28346"/>
                </a:lnTo>
                <a:lnTo>
                  <a:pt x="530801" y="17678"/>
                </a:lnTo>
                <a:lnTo>
                  <a:pt x="534858" y="9810"/>
                </a:lnTo>
                <a:lnTo>
                  <a:pt x="541143" y="4943"/>
                </a:lnTo>
                <a:lnTo>
                  <a:pt x="549262" y="3276"/>
                </a:lnTo>
                <a:lnTo>
                  <a:pt x="564228" y="3276"/>
                </a:lnTo>
                <a:lnTo>
                  <a:pt x="562995" y="2445"/>
                </a:lnTo>
                <a:lnTo>
                  <a:pt x="551180" y="355"/>
                </a:lnTo>
                <a:close/>
              </a:path>
              <a:path w="1170939" h="59689">
                <a:moveTo>
                  <a:pt x="564228" y="3276"/>
                </a:moveTo>
                <a:lnTo>
                  <a:pt x="549262" y="3276"/>
                </a:lnTo>
                <a:lnTo>
                  <a:pt x="557121" y="4909"/>
                </a:lnTo>
                <a:lnTo>
                  <a:pt x="564268" y="9994"/>
                </a:lnTo>
                <a:lnTo>
                  <a:pt x="569466" y="18814"/>
                </a:lnTo>
                <a:lnTo>
                  <a:pt x="571474" y="31648"/>
                </a:lnTo>
                <a:lnTo>
                  <a:pt x="570034" y="42327"/>
                </a:lnTo>
                <a:lnTo>
                  <a:pt x="565973" y="50207"/>
                </a:lnTo>
                <a:lnTo>
                  <a:pt x="559682" y="55085"/>
                </a:lnTo>
                <a:lnTo>
                  <a:pt x="551548" y="56756"/>
                </a:lnTo>
                <a:lnTo>
                  <a:pt x="562248" y="56756"/>
                </a:lnTo>
                <a:lnTo>
                  <a:pt x="570863" y="50634"/>
                </a:lnTo>
                <a:lnTo>
                  <a:pt x="576844" y="40940"/>
                </a:lnTo>
                <a:lnTo>
                  <a:pt x="578967" y="29171"/>
                </a:lnTo>
                <a:lnTo>
                  <a:pt x="577117" y="17430"/>
                </a:lnTo>
                <a:lnTo>
                  <a:pt x="571717" y="8329"/>
                </a:lnTo>
                <a:lnTo>
                  <a:pt x="564228" y="3276"/>
                </a:lnTo>
                <a:close/>
              </a:path>
              <a:path w="1170939" h="59689">
                <a:moveTo>
                  <a:pt x="607885" y="55346"/>
                </a:moveTo>
                <a:lnTo>
                  <a:pt x="587451" y="55346"/>
                </a:lnTo>
                <a:lnTo>
                  <a:pt x="587451" y="57950"/>
                </a:lnTo>
                <a:lnTo>
                  <a:pt x="607885" y="57950"/>
                </a:lnTo>
                <a:lnTo>
                  <a:pt x="607885" y="55346"/>
                </a:lnTo>
                <a:close/>
              </a:path>
              <a:path w="1170939" h="59689">
                <a:moveTo>
                  <a:pt x="629348" y="2044"/>
                </a:moveTo>
                <a:lnTo>
                  <a:pt x="585216" y="2044"/>
                </a:lnTo>
                <a:lnTo>
                  <a:pt x="585216" y="4699"/>
                </a:lnTo>
                <a:lnTo>
                  <a:pt x="592721" y="4699"/>
                </a:lnTo>
                <a:lnTo>
                  <a:pt x="592897" y="7594"/>
                </a:lnTo>
                <a:lnTo>
                  <a:pt x="592924" y="54724"/>
                </a:lnTo>
                <a:lnTo>
                  <a:pt x="592569" y="55346"/>
                </a:lnTo>
                <a:lnTo>
                  <a:pt x="600570" y="55346"/>
                </a:lnTo>
                <a:lnTo>
                  <a:pt x="600392" y="51981"/>
                </a:lnTo>
                <a:lnTo>
                  <a:pt x="600392" y="28816"/>
                </a:lnTo>
                <a:lnTo>
                  <a:pt x="624738" y="28816"/>
                </a:lnTo>
                <a:lnTo>
                  <a:pt x="624738" y="25933"/>
                </a:lnTo>
                <a:lnTo>
                  <a:pt x="600392" y="25933"/>
                </a:lnTo>
                <a:lnTo>
                  <a:pt x="600392" y="5930"/>
                </a:lnTo>
                <a:lnTo>
                  <a:pt x="600837" y="5232"/>
                </a:lnTo>
                <a:lnTo>
                  <a:pt x="629041" y="5232"/>
                </a:lnTo>
                <a:lnTo>
                  <a:pt x="629348" y="2044"/>
                </a:lnTo>
                <a:close/>
              </a:path>
              <a:path w="1170939" h="59689">
                <a:moveTo>
                  <a:pt x="624738" y="28816"/>
                </a:moveTo>
                <a:lnTo>
                  <a:pt x="621538" y="28816"/>
                </a:lnTo>
                <a:lnTo>
                  <a:pt x="622414" y="28917"/>
                </a:lnTo>
                <a:lnTo>
                  <a:pt x="622414" y="34353"/>
                </a:lnTo>
                <a:lnTo>
                  <a:pt x="624738" y="34353"/>
                </a:lnTo>
                <a:lnTo>
                  <a:pt x="624738" y="28816"/>
                </a:lnTo>
                <a:close/>
              </a:path>
              <a:path w="1170939" h="59689">
                <a:moveTo>
                  <a:pt x="624738" y="19481"/>
                </a:moveTo>
                <a:lnTo>
                  <a:pt x="622414" y="19481"/>
                </a:lnTo>
                <a:lnTo>
                  <a:pt x="622414" y="25552"/>
                </a:lnTo>
                <a:lnTo>
                  <a:pt x="619683" y="25933"/>
                </a:lnTo>
                <a:lnTo>
                  <a:pt x="624738" y="25933"/>
                </a:lnTo>
                <a:lnTo>
                  <a:pt x="624738" y="19481"/>
                </a:lnTo>
                <a:close/>
              </a:path>
              <a:path w="1170939" h="59689">
                <a:moveTo>
                  <a:pt x="629041" y="5232"/>
                </a:moveTo>
                <a:lnTo>
                  <a:pt x="624700" y="5232"/>
                </a:lnTo>
                <a:lnTo>
                  <a:pt x="626198" y="7594"/>
                </a:lnTo>
                <a:lnTo>
                  <a:pt x="626465" y="8636"/>
                </a:lnTo>
                <a:lnTo>
                  <a:pt x="626643" y="9817"/>
                </a:lnTo>
                <a:lnTo>
                  <a:pt x="626795" y="10236"/>
                </a:lnTo>
                <a:lnTo>
                  <a:pt x="627532" y="10236"/>
                </a:lnTo>
                <a:lnTo>
                  <a:pt x="628294" y="10045"/>
                </a:lnTo>
                <a:lnTo>
                  <a:pt x="628599" y="9817"/>
                </a:lnTo>
                <a:lnTo>
                  <a:pt x="629041" y="5232"/>
                </a:lnTo>
                <a:close/>
              </a:path>
              <a:path w="1170939" h="59689">
                <a:moveTo>
                  <a:pt x="701294" y="355"/>
                </a:moveTo>
                <a:lnTo>
                  <a:pt x="695972" y="355"/>
                </a:lnTo>
                <a:lnTo>
                  <a:pt x="682895" y="2661"/>
                </a:lnTo>
                <a:lnTo>
                  <a:pt x="672030" y="9153"/>
                </a:lnTo>
                <a:lnTo>
                  <a:pt x="664608" y="19193"/>
                </a:lnTo>
                <a:lnTo>
                  <a:pt x="661860" y="32143"/>
                </a:lnTo>
                <a:lnTo>
                  <a:pt x="664049" y="44171"/>
                </a:lnTo>
                <a:lnTo>
                  <a:pt x="670179" y="52763"/>
                </a:lnTo>
                <a:lnTo>
                  <a:pt x="679594" y="57920"/>
                </a:lnTo>
                <a:lnTo>
                  <a:pt x="691642" y="59639"/>
                </a:lnTo>
                <a:lnTo>
                  <a:pt x="698423" y="59639"/>
                </a:lnTo>
                <a:lnTo>
                  <a:pt x="705993" y="58077"/>
                </a:lnTo>
                <a:lnTo>
                  <a:pt x="709261" y="56464"/>
                </a:lnTo>
                <a:lnTo>
                  <a:pt x="693102" y="56464"/>
                </a:lnTo>
                <a:lnTo>
                  <a:pt x="684881" y="54819"/>
                </a:lnTo>
                <a:lnTo>
                  <a:pt x="677406" y="49972"/>
                </a:lnTo>
                <a:lnTo>
                  <a:pt x="671973" y="42057"/>
                </a:lnTo>
                <a:lnTo>
                  <a:pt x="669874" y="31203"/>
                </a:lnTo>
                <a:lnTo>
                  <a:pt x="671589" y="20409"/>
                </a:lnTo>
                <a:lnTo>
                  <a:pt x="676576" y="11620"/>
                </a:lnTo>
                <a:lnTo>
                  <a:pt x="684597" y="5707"/>
                </a:lnTo>
                <a:lnTo>
                  <a:pt x="695413" y="3543"/>
                </a:lnTo>
                <a:lnTo>
                  <a:pt x="711057" y="3543"/>
                </a:lnTo>
                <a:lnTo>
                  <a:pt x="711073" y="3365"/>
                </a:lnTo>
                <a:lnTo>
                  <a:pt x="706348" y="1511"/>
                </a:lnTo>
                <a:lnTo>
                  <a:pt x="701294" y="355"/>
                </a:lnTo>
                <a:close/>
              </a:path>
              <a:path w="1170939" h="59689">
                <a:moveTo>
                  <a:pt x="712241" y="46329"/>
                </a:moveTo>
                <a:lnTo>
                  <a:pt x="710565" y="46329"/>
                </a:lnTo>
                <a:lnTo>
                  <a:pt x="710353" y="48298"/>
                </a:lnTo>
                <a:lnTo>
                  <a:pt x="709777" y="52870"/>
                </a:lnTo>
                <a:lnTo>
                  <a:pt x="701065" y="56464"/>
                </a:lnTo>
                <a:lnTo>
                  <a:pt x="709261" y="56464"/>
                </a:lnTo>
                <a:lnTo>
                  <a:pt x="711860" y="55181"/>
                </a:lnTo>
                <a:lnTo>
                  <a:pt x="712241" y="49593"/>
                </a:lnTo>
                <a:lnTo>
                  <a:pt x="712431" y="48298"/>
                </a:lnTo>
                <a:lnTo>
                  <a:pt x="712431" y="46964"/>
                </a:lnTo>
                <a:lnTo>
                  <a:pt x="712241" y="46329"/>
                </a:lnTo>
                <a:close/>
              </a:path>
              <a:path w="1170939" h="59689">
                <a:moveTo>
                  <a:pt x="711057" y="3543"/>
                </a:moveTo>
                <a:lnTo>
                  <a:pt x="700709" y="3543"/>
                </a:lnTo>
                <a:lnTo>
                  <a:pt x="708025" y="5930"/>
                </a:lnTo>
                <a:lnTo>
                  <a:pt x="708710" y="10782"/>
                </a:lnTo>
                <a:lnTo>
                  <a:pt x="710399" y="10782"/>
                </a:lnTo>
                <a:lnTo>
                  <a:pt x="710463" y="10502"/>
                </a:lnTo>
                <a:lnTo>
                  <a:pt x="711057" y="3543"/>
                </a:lnTo>
                <a:close/>
              </a:path>
              <a:path w="1170939" h="59689">
                <a:moveTo>
                  <a:pt x="734390" y="55346"/>
                </a:moveTo>
                <a:lnTo>
                  <a:pt x="716572" y="55346"/>
                </a:lnTo>
                <a:lnTo>
                  <a:pt x="716572" y="57950"/>
                </a:lnTo>
                <a:lnTo>
                  <a:pt x="734390" y="57950"/>
                </a:lnTo>
                <a:lnTo>
                  <a:pt x="734390" y="55346"/>
                </a:lnTo>
                <a:close/>
              </a:path>
              <a:path w="1170939" h="59689">
                <a:moveTo>
                  <a:pt x="771486" y="55346"/>
                </a:moveTo>
                <a:lnTo>
                  <a:pt x="751801" y="55346"/>
                </a:lnTo>
                <a:lnTo>
                  <a:pt x="751801" y="57950"/>
                </a:lnTo>
                <a:lnTo>
                  <a:pt x="771486" y="57950"/>
                </a:lnTo>
                <a:lnTo>
                  <a:pt x="771486" y="55346"/>
                </a:lnTo>
                <a:close/>
              </a:path>
              <a:path w="1170939" h="59689">
                <a:moveTo>
                  <a:pt x="749452" y="0"/>
                </a:moveTo>
                <a:lnTo>
                  <a:pt x="748449" y="0"/>
                </a:lnTo>
                <a:lnTo>
                  <a:pt x="745959" y="635"/>
                </a:lnTo>
                <a:lnTo>
                  <a:pt x="743762" y="1155"/>
                </a:lnTo>
                <a:lnTo>
                  <a:pt x="721406" y="54102"/>
                </a:lnTo>
                <a:lnTo>
                  <a:pt x="720966" y="55079"/>
                </a:lnTo>
                <a:lnTo>
                  <a:pt x="719670" y="55346"/>
                </a:lnTo>
                <a:lnTo>
                  <a:pt x="727506" y="55346"/>
                </a:lnTo>
                <a:lnTo>
                  <a:pt x="726592" y="54876"/>
                </a:lnTo>
                <a:lnTo>
                  <a:pt x="726592" y="50584"/>
                </a:lnTo>
                <a:lnTo>
                  <a:pt x="729780" y="41973"/>
                </a:lnTo>
                <a:lnTo>
                  <a:pt x="731697" y="37020"/>
                </a:lnTo>
                <a:lnTo>
                  <a:pt x="759291" y="37020"/>
                </a:lnTo>
                <a:lnTo>
                  <a:pt x="758139" y="33820"/>
                </a:lnTo>
                <a:lnTo>
                  <a:pt x="732942" y="33820"/>
                </a:lnTo>
                <a:lnTo>
                  <a:pt x="742683" y="10401"/>
                </a:lnTo>
                <a:lnTo>
                  <a:pt x="750006" y="10401"/>
                </a:lnTo>
                <a:lnTo>
                  <a:pt x="748284" y="3632"/>
                </a:lnTo>
                <a:lnTo>
                  <a:pt x="748284" y="1955"/>
                </a:lnTo>
                <a:lnTo>
                  <a:pt x="749820" y="1955"/>
                </a:lnTo>
                <a:lnTo>
                  <a:pt x="749820" y="266"/>
                </a:lnTo>
                <a:lnTo>
                  <a:pt x="749452" y="0"/>
                </a:lnTo>
                <a:close/>
              </a:path>
              <a:path w="1170939" h="59689">
                <a:moveTo>
                  <a:pt x="759291" y="37020"/>
                </a:moveTo>
                <a:lnTo>
                  <a:pt x="751700" y="37020"/>
                </a:lnTo>
                <a:lnTo>
                  <a:pt x="755345" y="47663"/>
                </a:lnTo>
                <a:lnTo>
                  <a:pt x="757796" y="53822"/>
                </a:lnTo>
                <a:lnTo>
                  <a:pt x="757796" y="55079"/>
                </a:lnTo>
                <a:lnTo>
                  <a:pt x="757174" y="55346"/>
                </a:lnTo>
                <a:lnTo>
                  <a:pt x="766597" y="55346"/>
                </a:lnTo>
                <a:lnTo>
                  <a:pt x="765556" y="54102"/>
                </a:lnTo>
                <a:lnTo>
                  <a:pt x="763536" y="48539"/>
                </a:lnTo>
                <a:lnTo>
                  <a:pt x="759291" y="37020"/>
                </a:lnTo>
                <a:close/>
              </a:path>
              <a:path w="1170939" h="59689">
                <a:moveTo>
                  <a:pt x="750006" y="10401"/>
                </a:moveTo>
                <a:lnTo>
                  <a:pt x="742683" y="10401"/>
                </a:lnTo>
                <a:lnTo>
                  <a:pt x="750493" y="33820"/>
                </a:lnTo>
                <a:lnTo>
                  <a:pt x="758139" y="33820"/>
                </a:lnTo>
                <a:lnTo>
                  <a:pt x="754286" y="23118"/>
                </a:lnTo>
                <a:lnTo>
                  <a:pt x="750058" y="10604"/>
                </a:lnTo>
                <a:lnTo>
                  <a:pt x="750006" y="10401"/>
                </a:lnTo>
                <a:close/>
              </a:path>
              <a:path w="1170939" h="59689">
                <a:moveTo>
                  <a:pt x="749820" y="1955"/>
                </a:moveTo>
                <a:lnTo>
                  <a:pt x="748284" y="1955"/>
                </a:lnTo>
                <a:lnTo>
                  <a:pt x="749820" y="2044"/>
                </a:lnTo>
                <a:close/>
              </a:path>
              <a:path w="1170939" h="59689">
                <a:moveTo>
                  <a:pt x="790892" y="4699"/>
                </a:moveTo>
                <a:lnTo>
                  <a:pt x="782878" y="4699"/>
                </a:lnTo>
                <a:lnTo>
                  <a:pt x="783005" y="54800"/>
                </a:lnTo>
                <a:lnTo>
                  <a:pt x="782726" y="55346"/>
                </a:lnTo>
                <a:lnTo>
                  <a:pt x="777608" y="55346"/>
                </a:lnTo>
                <a:lnTo>
                  <a:pt x="777608" y="57950"/>
                </a:lnTo>
                <a:lnTo>
                  <a:pt x="819518" y="57950"/>
                </a:lnTo>
                <a:lnTo>
                  <a:pt x="820454" y="54800"/>
                </a:lnTo>
                <a:lnTo>
                  <a:pt x="790549" y="54800"/>
                </a:lnTo>
                <a:lnTo>
                  <a:pt x="790549" y="5295"/>
                </a:lnTo>
                <a:lnTo>
                  <a:pt x="790892" y="4699"/>
                </a:lnTo>
                <a:close/>
              </a:path>
              <a:path w="1170939" h="59689">
                <a:moveTo>
                  <a:pt x="821359" y="49187"/>
                </a:moveTo>
                <a:lnTo>
                  <a:pt x="820381" y="49187"/>
                </a:lnTo>
                <a:lnTo>
                  <a:pt x="820216" y="49695"/>
                </a:lnTo>
                <a:lnTo>
                  <a:pt x="819975" y="50139"/>
                </a:lnTo>
                <a:lnTo>
                  <a:pt x="818464" y="52578"/>
                </a:lnTo>
                <a:lnTo>
                  <a:pt x="815009" y="54800"/>
                </a:lnTo>
                <a:lnTo>
                  <a:pt x="820454" y="54800"/>
                </a:lnTo>
                <a:lnTo>
                  <a:pt x="821702" y="50901"/>
                </a:lnTo>
                <a:lnTo>
                  <a:pt x="821702" y="49695"/>
                </a:lnTo>
                <a:lnTo>
                  <a:pt x="821359" y="49187"/>
                </a:lnTo>
                <a:close/>
              </a:path>
              <a:path w="1170939" h="59689">
                <a:moveTo>
                  <a:pt x="795832" y="2044"/>
                </a:moveTo>
                <a:lnTo>
                  <a:pt x="775398" y="2044"/>
                </a:lnTo>
                <a:lnTo>
                  <a:pt x="775398" y="4699"/>
                </a:lnTo>
                <a:lnTo>
                  <a:pt x="795832" y="4699"/>
                </a:lnTo>
                <a:lnTo>
                  <a:pt x="795832" y="2044"/>
                </a:lnTo>
                <a:close/>
              </a:path>
              <a:path w="1170939" h="59689">
                <a:moveTo>
                  <a:pt x="847991" y="55346"/>
                </a:moveTo>
                <a:lnTo>
                  <a:pt x="827570" y="55346"/>
                </a:lnTo>
                <a:lnTo>
                  <a:pt x="827570" y="57950"/>
                </a:lnTo>
                <a:lnTo>
                  <a:pt x="847991" y="57950"/>
                </a:lnTo>
                <a:lnTo>
                  <a:pt x="847991" y="55346"/>
                </a:lnTo>
                <a:close/>
              </a:path>
              <a:path w="1170939" h="59689">
                <a:moveTo>
                  <a:pt x="840841" y="4699"/>
                </a:moveTo>
                <a:lnTo>
                  <a:pt x="832840" y="4699"/>
                </a:lnTo>
                <a:lnTo>
                  <a:pt x="832913" y="6070"/>
                </a:lnTo>
                <a:lnTo>
                  <a:pt x="833018" y="54724"/>
                </a:lnTo>
                <a:lnTo>
                  <a:pt x="832637" y="55346"/>
                </a:lnTo>
                <a:lnTo>
                  <a:pt x="840676" y="55346"/>
                </a:lnTo>
                <a:lnTo>
                  <a:pt x="840473" y="51981"/>
                </a:lnTo>
                <a:lnTo>
                  <a:pt x="840473" y="5295"/>
                </a:lnTo>
                <a:lnTo>
                  <a:pt x="840841" y="4699"/>
                </a:lnTo>
                <a:close/>
              </a:path>
              <a:path w="1170939" h="59689">
                <a:moveTo>
                  <a:pt x="845819" y="2044"/>
                </a:moveTo>
                <a:lnTo>
                  <a:pt x="825334" y="2044"/>
                </a:lnTo>
                <a:lnTo>
                  <a:pt x="825334" y="4699"/>
                </a:lnTo>
                <a:lnTo>
                  <a:pt x="845819" y="4699"/>
                </a:lnTo>
                <a:lnTo>
                  <a:pt x="845819" y="2044"/>
                </a:lnTo>
                <a:close/>
              </a:path>
              <a:path w="1170939" h="59689">
                <a:moveTo>
                  <a:pt x="879246" y="55346"/>
                </a:moveTo>
                <a:lnTo>
                  <a:pt x="858799" y="55346"/>
                </a:lnTo>
                <a:lnTo>
                  <a:pt x="858799" y="57950"/>
                </a:lnTo>
                <a:lnTo>
                  <a:pt x="879246" y="57950"/>
                </a:lnTo>
                <a:lnTo>
                  <a:pt x="879246" y="55346"/>
                </a:lnTo>
                <a:close/>
              </a:path>
              <a:path w="1170939" h="59689">
                <a:moveTo>
                  <a:pt x="900709" y="2044"/>
                </a:moveTo>
                <a:lnTo>
                  <a:pt x="856589" y="2044"/>
                </a:lnTo>
                <a:lnTo>
                  <a:pt x="856589" y="4699"/>
                </a:lnTo>
                <a:lnTo>
                  <a:pt x="864082" y="4699"/>
                </a:lnTo>
                <a:lnTo>
                  <a:pt x="864138" y="5930"/>
                </a:lnTo>
                <a:lnTo>
                  <a:pt x="864235" y="54724"/>
                </a:lnTo>
                <a:lnTo>
                  <a:pt x="863904" y="55346"/>
                </a:lnTo>
                <a:lnTo>
                  <a:pt x="871918" y="55346"/>
                </a:lnTo>
                <a:lnTo>
                  <a:pt x="871890" y="54724"/>
                </a:lnTo>
                <a:lnTo>
                  <a:pt x="871766" y="28816"/>
                </a:lnTo>
                <a:lnTo>
                  <a:pt x="896150" y="28816"/>
                </a:lnTo>
                <a:lnTo>
                  <a:pt x="896150" y="25933"/>
                </a:lnTo>
                <a:lnTo>
                  <a:pt x="871766" y="25933"/>
                </a:lnTo>
                <a:lnTo>
                  <a:pt x="871766" y="5930"/>
                </a:lnTo>
                <a:lnTo>
                  <a:pt x="872185" y="5232"/>
                </a:lnTo>
                <a:lnTo>
                  <a:pt x="900381" y="5232"/>
                </a:lnTo>
                <a:lnTo>
                  <a:pt x="900709" y="2044"/>
                </a:lnTo>
                <a:close/>
              </a:path>
              <a:path w="1170939" h="59689">
                <a:moveTo>
                  <a:pt x="896150" y="28816"/>
                </a:moveTo>
                <a:lnTo>
                  <a:pt x="892911" y="28816"/>
                </a:lnTo>
                <a:lnTo>
                  <a:pt x="893737" y="28917"/>
                </a:lnTo>
                <a:lnTo>
                  <a:pt x="893737" y="34353"/>
                </a:lnTo>
                <a:lnTo>
                  <a:pt x="896150" y="34353"/>
                </a:lnTo>
                <a:lnTo>
                  <a:pt x="896150" y="28816"/>
                </a:lnTo>
                <a:close/>
              </a:path>
              <a:path w="1170939" h="59689">
                <a:moveTo>
                  <a:pt x="896150" y="19481"/>
                </a:moveTo>
                <a:lnTo>
                  <a:pt x="893737" y="19481"/>
                </a:lnTo>
                <a:lnTo>
                  <a:pt x="893737" y="25552"/>
                </a:lnTo>
                <a:lnTo>
                  <a:pt x="891057" y="25933"/>
                </a:lnTo>
                <a:lnTo>
                  <a:pt x="896150" y="25933"/>
                </a:lnTo>
                <a:lnTo>
                  <a:pt x="896150" y="19481"/>
                </a:lnTo>
                <a:close/>
              </a:path>
              <a:path w="1170939" h="59689">
                <a:moveTo>
                  <a:pt x="900381" y="5232"/>
                </a:moveTo>
                <a:lnTo>
                  <a:pt x="896035" y="5232"/>
                </a:lnTo>
                <a:lnTo>
                  <a:pt x="897559" y="7594"/>
                </a:lnTo>
                <a:lnTo>
                  <a:pt x="897839" y="8636"/>
                </a:lnTo>
                <a:lnTo>
                  <a:pt x="898004" y="9817"/>
                </a:lnTo>
                <a:lnTo>
                  <a:pt x="898169" y="10236"/>
                </a:lnTo>
                <a:lnTo>
                  <a:pt x="898880" y="10236"/>
                </a:lnTo>
                <a:lnTo>
                  <a:pt x="899680" y="10045"/>
                </a:lnTo>
                <a:lnTo>
                  <a:pt x="899909" y="9817"/>
                </a:lnTo>
                <a:lnTo>
                  <a:pt x="900381" y="5232"/>
                </a:lnTo>
                <a:close/>
              </a:path>
              <a:path w="1170939" h="59689">
                <a:moveTo>
                  <a:pt x="935316" y="355"/>
                </a:moveTo>
                <a:lnTo>
                  <a:pt x="923355" y="2778"/>
                </a:lnTo>
                <a:lnTo>
                  <a:pt x="914104" y="9358"/>
                </a:lnTo>
                <a:lnTo>
                  <a:pt x="908134" y="19059"/>
                </a:lnTo>
                <a:lnTo>
                  <a:pt x="906018" y="30848"/>
                </a:lnTo>
                <a:lnTo>
                  <a:pt x="907866" y="42585"/>
                </a:lnTo>
                <a:lnTo>
                  <a:pt x="913258" y="51677"/>
                </a:lnTo>
                <a:lnTo>
                  <a:pt x="921968" y="57553"/>
                </a:lnTo>
                <a:lnTo>
                  <a:pt x="933767" y="59639"/>
                </a:lnTo>
                <a:lnTo>
                  <a:pt x="945747" y="57214"/>
                </a:lnTo>
                <a:lnTo>
                  <a:pt x="946392" y="56756"/>
                </a:lnTo>
                <a:lnTo>
                  <a:pt x="935710" y="56756"/>
                </a:lnTo>
                <a:lnTo>
                  <a:pt x="927852" y="55122"/>
                </a:lnTo>
                <a:lnTo>
                  <a:pt x="920718" y="50033"/>
                </a:lnTo>
                <a:lnTo>
                  <a:pt x="915536" y="41202"/>
                </a:lnTo>
                <a:lnTo>
                  <a:pt x="913536" y="28346"/>
                </a:lnTo>
                <a:lnTo>
                  <a:pt x="914970" y="17678"/>
                </a:lnTo>
                <a:lnTo>
                  <a:pt x="919018" y="9810"/>
                </a:lnTo>
                <a:lnTo>
                  <a:pt x="925296" y="4943"/>
                </a:lnTo>
                <a:lnTo>
                  <a:pt x="933424" y="3276"/>
                </a:lnTo>
                <a:lnTo>
                  <a:pt x="948383" y="3276"/>
                </a:lnTo>
                <a:lnTo>
                  <a:pt x="947150" y="2445"/>
                </a:lnTo>
                <a:lnTo>
                  <a:pt x="935316" y="355"/>
                </a:lnTo>
                <a:close/>
              </a:path>
              <a:path w="1170939" h="59689">
                <a:moveTo>
                  <a:pt x="948383" y="3276"/>
                </a:moveTo>
                <a:lnTo>
                  <a:pt x="933424" y="3276"/>
                </a:lnTo>
                <a:lnTo>
                  <a:pt x="941272" y="4909"/>
                </a:lnTo>
                <a:lnTo>
                  <a:pt x="948421" y="9994"/>
                </a:lnTo>
                <a:lnTo>
                  <a:pt x="953625" y="18814"/>
                </a:lnTo>
                <a:lnTo>
                  <a:pt x="955636" y="31648"/>
                </a:lnTo>
                <a:lnTo>
                  <a:pt x="954195" y="42327"/>
                </a:lnTo>
                <a:lnTo>
                  <a:pt x="950131" y="50207"/>
                </a:lnTo>
                <a:lnTo>
                  <a:pt x="943838" y="55085"/>
                </a:lnTo>
                <a:lnTo>
                  <a:pt x="935710" y="56756"/>
                </a:lnTo>
                <a:lnTo>
                  <a:pt x="946392" y="56756"/>
                </a:lnTo>
                <a:lnTo>
                  <a:pt x="955014" y="50634"/>
                </a:lnTo>
                <a:lnTo>
                  <a:pt x="960995" y="40940"/>
                </a:lnTo>
                <a:lnTo>
                  <a:pt x="963117" y="29171"/>
                </a:lnTo>
                <a:lnTo>
                  <a:pt x="961270" y="17430"/>
                </a:lnTo>
                <a:lnTo>
                  <a:pt x="955875" y="8329"/>
                </a:lnTo>
                <a:lnTo>
                  <a:pt x="948383" y="3276"/>
                </a:lnTo>
                <a:close/>
              </a:path>
              <a:path w="1170939" h="59689">
                <a:moveTo>
                  <a:pt x="991603" y="55346"/>
                </a:moveTo>
                <a:lnTo>
                  <a:pt x="971207" y="55346"/>
                </a:lnTo>
                <a:lnTo>
                  <a:pt x="971207" y="57950"/>
                </a:lnTo>
                <a:lnTo>
                  <a:pt x="991603" y="57950"/>
                </a:lnTo>
                <a:lnTo>
                  <a:pt x="991603" y="55346"/>
                </a:lnTo>
                <a:close/>
              </a:path>
              <a:path w="1170939" h="59689">
                <a:moveTo>
                  <a:pt x="998451" y="32613"/>
                </a:moveTo>
                <a:lnTo>
                  <a:pt x="990663" y="32613"/>
                </a:lnTo>
                <a:lnTo>
                  <a:pt x="1000150" y="47245"/>
                </a:lnTo>
                <a:lnTo>
                  <a:pt x="1005485" y="54768"/>
                </a:lnTo>
                <a:lnTo>
                  <a:pt x="1008185" y="57548"/>
                </a:lnTo>
                <a:lnTo>
                  <a:pt x="1009764" y="57950"/>
                </a:lnTo>
                <a:lnTo>
                  <a:pt x="1019924" y="57950"/>
                </a:lnTo>
                <a:lnTo>
                  <a:pt x="1019924" y="55346"/>
                </a:lnTo>
                <a:lnTo>
                  <a:pt x="1017714" y="55346"/>
                </a:lnTo>
                <a:lnTo>
                  <a:pt x="1015522" y="54562"/>
                </a:lnTo>
                <a:lnTo>
                  <a:pt x="1012134" y="51258"/>
                </a:lnTo>
                <a:lnTo>
                  <a:pt x="1006500" y="44004"/>
                </a:lnTo>
                <a:lnTo>
                  <a:pt x="998451" y="32613"/>
                </a:lnTo>
                <a:close/>
              </a:path>
              <a:path w="1170939" h="59689">
                <a:moveTo>
                  <a:pt x="1001369" y="2044"/>
                </a:moveTo>
                <a:lnTo>
                  <a:pt x="968984" y="2044"/>
                </a:lnTo>
                <a:lnTo>
                  <a:pt x="968984" y="4699"/>
                </a:lnTo>
                <a:lnTo>
                  <a:pt x="976464" y="4699"/>
                </a:lnTo>
                <a:lnTo>
                  <a:pt x="976493" y="5232"/>
                </a:lnTo>
                <a:lnTo>
                  <a:pt x="976618" y="54768"/>
                </a:lnTo>
                <a:lnTo>
                  <a:pt x="976299" y="55346"/>
                </a:lnTo>
                <a:lnTo>
                  <a:pt x="984313" y="55346"/>
                </a:lnTo>
                <a:lnTo>
                  <a:pt x="984238" y="53924"/>
                </a:lnTo>
                <a:lnTo>
                  <a:pt x="984135" y="32613"/>
                </a:lnTo>
                <a:lnTo>
                  <a:pt x="998451" y="32613"/>
                </a:lnTo>
                <a:lnTo>
                  <a:pt x="997572" y="31369"/>
                </a:lnTo>
                <a:lnTo>
                  <a:pt x="1005370" y="29972"/>
                </a:lnTo>
                <a:lnTo>
                  <a:pt x="984135" y="29972"/>
                </a:lnTo>
                <a:lnTo>
                  <a:pt x="984135" y="5295"/>
                </a:lnTo>
                <a:lnTo>
                  <a:pt x="985354" y="5232"/>
                </a:lnTo>
                <a:lnTo>
                  <a:pt x="1009405" y="5232"/>
                </a:lnTo>
                <a:lnTo>
                  <a:pt x="1001369" y="2044"/>
                </a:lnTo>
                <a:close/>
              </a:path>
              <a:path w="1170939" h="59689">
                <a:moveTo>
                  <a:pt x="1009405" y="5232"/>
                </a:moveTo>
                <a:lnTo>
                  <a:pt x="997572" y="5232"/>
                </a:lnTo>
                <a:lnTo>
                  <a:pt x="1003846" y="10299"/>
                </a:lnTo>
                <a:lnTo>
                  <a:pt x="1003846" y="27228"/>
                </a:lnTo>
                <a:lnTo>
                  <a:pt x="996073" y="29972"/>
                </a:lnTo>
                <a:lnTo>
                  <a:pt x="1005370" y="29972"/>
                </a:lnTo>
                <a:lnTo>
                  <a:pt x="1011389" y="25095"/>
                </a:lnTo>
                <a:lnTo>
                  <a:pt x="1011389" y="6019"/>
                </a:lnTo>
                <a:lnTo>
                  <a:pt x="1009405" y="5232"/>
                </a:lnTo>
                <a:close/>
              </a:path>
              <a:path w="1170939" h="59689">
                <a:moveTo>
                  <a:pt x="1042211" y="10591"/>
                </a:moveTo>
                <a:lnTo>
                  <a:pt x="1033551" y="10591"/>
                </a:lnTo>
                <a:lnTo>
                  <a:pt x="1071676" y="56565"/>
                </a:lnTo>
                <a:lnTo>
                  <a:pt x="1072743" y="57759"/>
                </a:lnTo>
                <a:lnTo>
                  <a:pt x="1073353" y="58496"/>
                </a:lnTo>
                <a:lnTo>
                  <a:pt x="1073708" y="58762"/>
                </a:lnTo>
                <a:lnTo>
                  <a:pt x="1074597" y="58762"/>
                </a:lnTo>
                <a:lnTo>
                  <a:pt x="1074699" y="45631"/>
                </a:lnTo>
                <a:lnTo>
                  <a:pt x="1071156" y="45631"/>
                </a:lnTo>
                <a:lnTo>
                  <a:pt x="1042211" y="10591"/>
                </a:lnTo>
                <a:close/>
              </a:path>
              <a:path w="1170939" h="59689">
                <a:moveTo>
                  <a:pt x="1040853" y="55346"/>
                </a:moveTo>
                <a:lnTo>
                  <a:pt x="1024737" y="55346"/>
                </a:lnTo>
                <a:lnTo>
                  <a:pt x="1024737" y="57950"/>
                </a:lnTo>
                <a:lnTo>
                  <a:pt x="1040853" y="57950"/>
                </a:lnTo>
                <a:lnTo>
                  <a:pt x="1040853" y="55346"/>
                </a:lnTo>
                <a:close/>
              </a:path>
              <a:path w="1170939" h="59689">
                <a:moveTo>
                  <a:pt x="1035151" y="2044"/>
                </a:moveTo>
                <a:lnTo>
                  <a:pt x="1022337" y="2044"/>
                </a:lnTo>
                <a:lnTo>
                  <a:pt x="1022337" y="4699"/>
                </a:lnTo>
                <a:lnTo>
                  <a:pt x="1029258" y="4699"/>
                </a:lnTo>
                <a:lnTo>
                  <a:pt x="1030020" y="7696"/>
                </a:lnTo>
                <a:lnTo>
                  <a:pt x="1030020" y="54876"/>
                </a:lnTo>
                <a:lnTo>
                  <a:pt x="1029030" y="55346"/>
                </a:lnTo>
                <a:lnTo>
                  <a:pt x="1033551" y="55346"/>
                </a:lnTo>
                <a:lnTo>
                  <a:pt x="1033348" y="50139"/>
                </a:lnTo>
                <a:lnTo>
                  <a:pt x="1033348" y="10591"/>
                </a:lnTo>
                <a:lnTo>
                  <a:pt x="1042211" y="10591"/>
                </a:lnTo>
                <a:lnTo>
                  <a:pt x="1035151" y="2044"/>
                </a:lnTo>
                <a:close/>
              </a:path>
              <a:path w="1170939" h="59689">
                <a:moveTo>
                  <a:pt x="1075626" y="4699"/>
                </a:moveTo>
                <a:lnTo>
                  <a:pt x="1071156" y="4699"/>
                </a:lnTo>
                <a:lnTo>
                  <a:pt x="1071244" y="7696"/>
                </a:lnTo>
                <a:lnTo>
                  <a:pt x="1071308" y="45631"/>
                </a:lnTo>
                <a:lnTo>
                  <a:pt x="1074699" y="45631"/>
                </a:lnTo>
                <a:lnTo>
                  <a:pt x="1074699" y="5118"/>
                </a:lnTo>
                <a:lnTo>
                  <a:pt x="1075626" y="4699"/>
                </a:lnTo>
                <a:close/>
              </a:path>
              <a:path w="1170939" h="59689">
                <a:moveTo>
                  <a:pt x="1079969" y="2044"/>
                </a:moveTo>
                <a:lnTo>
                  <a:pt x="1063866" y="2044"/>
                </a:lnTo>
                <a:lnTo>
                  <a:pt x="1063866" y="4699"/>
                </a:lnTo>
                <a:lnTo>
                  <a:pt x="1079969" y="4699"/>
                </a:lnTo>
                <a:lnTo>
                  <a:pt x="1079969" y="2044"/>
                </a:lnTo>
                <a:close/>
              </a:path>
              <a:path w="1170939" h="59689">
                <a:moveTo>
                  <a:pt x="1110691" y="55346"/>
                </a:moveTo>
                <a:lnTo>
                  <a:pt x="1090256" y="55346"/>
                </a:lnTo>
                <a:lnTo>
                  <a:pt x="1090256" y="57950"/>
                </a:lnTo>
                <a:lnTo>
                  <a:pt x="1110691" y="57950"/>
                </a:lnTo>
                <a:lnTo>
                  <a:pt x="1110691" y="55346"/>
                </a:lnTo>
                <a:close/>
              </a:path>
              <a:path w="1170939" h="59689">
                <a:moveTo>
                  <a:pt x="1103579" y="4699"/>
                </a:moveTo>
                <a:lnTo>
                  <a:pt x="1095578" y="4699"/>
                </a:lnTo>
                <a:lnTo>
                  <a:pt x="1095605" y="5295"/>
                </a:lnTo>
                <a:lnTo>
                  <a:pt x="1095730" y="54724"/>
                </a:lnTo>
                <a:lnTo>
                  <a:pt x="1095387" y="55346"/>
                </a:lnTo>
                <a:lnTo>
                  <a:pt x="1103388" y="55346"/>
                </a:lnTo>
                <a:lnTo>
                  <a:pt x="1103360" y="54724"/>
                </a:lnTo>
                <a:lnTo>
                  <a:pt x="1103236" y="5295"/>
                </a:lnTo>
                <a:lnTo>
                  <a:pt x="1103579" y="4699"/>
                </a:lnTo>
                <a:close/>
              </a:path>
              <a:path w="1170939" h="59689">
                <a:moveTo>
                  <a:pt x="1108494" y="2044"/>
                </a:moveTo>
                <a:lnTo>
                  <a:pt x="1088059" y="2044"/>
                </a:lnTo>
                <a:lnTo>
                  <a:pt x="1088059" y="4699"/>
                </a:lnTo>
                <a:lnTo>
                  <a:pt x="1108494" y="4699"/>
                </a:lnTo>
                <a:lnTo>
                  <a:pt x="1108494" y="2044"/>
                </a:lnTo>
                <a:close/>
              </a:path>
              <a:path w="1170939" h="59689">
                <a:moveTo>
                  <a:pt x="1133614" y="55346"/>
                </a:moveTo>
                <a:lnTo>
                  <a:pt x="1115809" y="55346"/>
                </a:lnTo>
                <a:lnTo>
                  <a:pt x="1115809" y="57950"/>
                </a:lnTo>
                <a:lnTo>
                  <a:pt x="1133614" y="57950"/>
                </a:lnTo>
                <a:lnTo>
                  <a:pt x="1133614" y="55346"/>
                </a:lnTo>
                <a:close/>
              </a:path>
              <a:path w="1170939" h="59689">
                <a:moveTo>
                  <a:pt x="1170762" y="55346"/>
                </a:moveTo>
                <a:lnTo>
                  <a:pt x="1151064" y="55346"/>
                </a:lnTo>
                <a:lnTo>
                  <a:pt x="1151064" y="57950"/>
                </a:lnTo>
                <a:lnTo>
                  <a:pt x="1170762" y="57950"/>
                </a:lnTo>
                <a:lnTo>
                  <a:pt x="1170762" y="55346"/>
                </a:lnTo>
                <a:close/>
              </a:path>
              <a:path w="1170939" h="59689">
                <a:moveTo>
                  <a:pt x="1148651" y="0"/>
                </a:moveTo>
                <a:lnTo>
                  <a:pt x="1147711" y="0"/>
                </a:lnTo>
                <a:lnTo>
                  <a:pt x="1145222" y="635"/>
                </a:lnTo>
                <a:lnTo>
                  <a:pt x="1143025" y="1155"/>
                </a:lnTo>
                <a:lnTo>
                  <a:pt x="1120656" y="54102"/>
                </a:lnTo>
                <a:lnTo>
                  <a:pt x="1120216" y="55079"/>
                </a:lnTo>
                <a:lnTo>
                  <a:pt x="1118920" y="55346"/>
                </a:lnTo>
                <a:lnTo>
                  <a:pt x="1126756" y="55346"/>
                </a:lnTo>
                <a:lnTo>
                  <a:pt x="1125842" y="54876"/>
                </a:lnTo>
                <a:lnTo>
                  <a:pt x="1125842" y="50584"/>
                </a:lnTo>
                <a:lnTo>
                  <a:pt x="1129030" y="41973"/>
                </a:lnTo>
                <a:lnTo>
                  <a:pt x="1130922" y="37020"/>
                </a:lnTo>
                <a:lnTo>
                  <a:pt x="1158514" y="37020"/>
                </a:lnTo>
                <a:lnTo>
                  <a:pt x="1157365" y="33820"/>
                </a:lnTo>
                <a:lnTo>
                  <a:pt x="1132179" y="33820"/>
                </a:lnTo>
                <a:lnTo>
                  <a:pt x="1141958" y="10401"/>
                </a:lnTo>
                <a:lnTo>
                  <a:pt x="1149252" y="10401"/>
                </a:lnTo>
                <a:lnTo>
                  <a:pt x="1147533" y="3632"/>
                </a:lnTo>
                <a:lnTo>
                  <a:pt x="1147533" y="1955"/>
                </a:lnTo>
                <a:lnTo>
                  <a:pt x="1149083" y="1955"/>
                </a:lnTo>
                <a:lnTo>
                  <a:pt x="1149083" y="266"/>
                </a:lnTo>
                <a:lnTo>
                  <a:pt x="1148651" y="0"/>
                </a:lnTo>
                <a:close/>
              </a:path>
              <a:path w="1170939" h="59689">
                <a:moveTo>
                  <a:pt x="1158514" y="37020"/>
                </a:moveTo>
                <a:lnTo>
                  <a:pt x="1150975" y="37020"/>
                </a:lnTo>
                <a:lnTo>
                  <a:pt x="1154595" y="47663"/>
                </a:lnTo>
                <a:lnTo>
                  <a:pt x="1157008" y="53822"/>
                </a:lnTo>
                <a:lnTo>
                  <a:pt x="1157008" y="55079"/>
                </a:lnTo>
                <a:lnTo>
                  <a:pt x="1156398" y="55346"/>
                </a:lnTo>
                <a:lnTo>
                  <a:pt x="1165847" y="55346"/>
                </a:lnTo>
                <a:lnTo>
                  <a:pt x="1164793" y="54102"/>
                </a:lnTo>
                <a:lnTo>
                  <a:pt x="1158514" y="37020"/>
                </a:lnTo>
                <a:close/>
              </a:path>
              <a:path w="1170939" h="59689">
                <a:moveTo>
                  <a:pt x="1149252" y="10401"/>
                </a:moveTo>
                <a:lnTo>
                  <a:pt x="1141958" y="10401"/>
                </a:lnTo>
                <a:lnTo>
                  <a:pt x="1149705" y="33820"/>
                </a:lnTo>
                <a:lnTo>
                  <a:pt x="1157365" y="33820"/>
                </a:lnTo>
                <a:lnTo>
                  <a:pt x="1153521" y="23118"/>
                </a:lnTo>
                <a:lnTo>
                  <a:pt x="1149303" y="10604"/>
                </a:lnTo>
                <a:lnTo>
                  <a:pt x="1149252" y="10401"/>
                </a:lnTo>
                <a:close/>
              </a:path>
              <a:path w="1170939" h="59689">
                <a:moveTo>
                  <a:pt x="1149083" y="1955"/>
                </a:moveTo>
                <a:lnTo>
                  <a:pt x="1147533" y="1955"/>
                </a:lnTo>
                <a:lnTo>
                  <a:pt x="1149083" y="20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41996" y="4057472"/>
            <a:ext cx="3111500" cy="298450"/>
          </a:xfrm>
          <a:prstGeom prst="rect">
            <a:avLst/>
          </a:prstGeom>
          <a:solidFill>
            <a:srgbClr val="F47720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18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UPCOMING 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EDUCATIONAL</a:t>
            </a:r>
            <a:r>
              <a:rPr sz="12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PROGRAMS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750" y="4592971"/>
            <a:ext cx="1558925" cy="3378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950" b="1" spc="-20" dirty="0">
                <a:solidFill>
                  <a:srgbClr val="F47720"/>
                </a:solidFill>
                <a:latin typeface="Arial"/>
                <a:cs typeface="Arial"/>
              </a:rPr>
              <a:t>Seed</a:t>
            </a:r>
            <a:r>
              <a:rPr sz="950" b="1" spc="-25" dirty="0">
                <a:solidFill>
                  <a:srgbClr val="F47720"/>
                </a:solidFill>
                <a:latin typeface="Arial"/>
                <a:cs typeface="Arial"/>
              </a:rPr>
              <a:t> </a:t>
            </a:r>
            <a:r>
              <a:rPr sz="950" b="1" spc="-35" dirty="0">
                <a:solidFill>
                  <a:srgbClr val="F47720"/>
                </a:solidFill>
                <a:latin typeface="Arial"/>
                <a:cs typeface="Arial"/>
              </a:rPr>
              <a:t>Production</a:t>
            </a:r>
            <a:endParaRPr sz="95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February 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15-17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&amp;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22-24,</a:t>
            </a:r>
            <a:r>
              <a:rPr sz="9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750" y="5064802"/>
            <a:ext cx="2280285" cy="108204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379730">
              <a:lnSpc>
                <a:spcPct val="105300"/>
              </a:lnSpc>
              <a:spcBef>
                <a:spcPts val="50"/>
              </a:spcBef>
            </a:pPr>
            <a:r>
              <a:rPr sz="950" b="1" spc="-40" dirty="0">
                <a:solidFill>
                  <a:srgbClr val="F47720"/>
                </a:solidFill>
                <a:latin typeface="Arial"/>
                <a:cs typeface="Arial"/>
              </a:rPr>
              <a:t>E-Series Short </a:t>
            </a:r>
            <a:r>
              <a:rPr sz="950" b="1" spc="-5" dirty="0">
                <a:solidFill>
                  <a:srgbClr val="F47720"/>
                </a:solidFill>
                <a:latin typeface="Arial"/>
                <a:cs typeface="Arial"/>
              </a:rPr>
              <a:t>(2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half </a:t>
            </a:r>
            <a:r>
              <a:rPr sz="950" b="1" spc="-35" dirty="0">
                <a:solidFill>
                  <a:srgbClr val="F47720"/>
                </a:solidFill>
                <a:latin typeface="Arial"/>
                <a:cs typeface="Arial"/>
              </a:rPr>
              <a:t>day) </a:t>
            </a:r>
            <a:r>
              <a:rPr sz="950" b="1" spc="-40" dirty="0">
                <a:solidFill>
                  <a:srgbClr val="F47720"/>
                </a:solidFill>
                <a:latin typeface="Arial"/>
                <a:cs typeface="Arial"/>
              </a:rPr>
              <a:t>Courses 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Plant Breeding</a:t>
            </a:r>
            <a:r>
              <a:rPr sz="950" b="1" spc="-15" dirty="0">
                <a:solidFill>
                  <a:srgbClr val="F47720"/>
                </a:solidFill>
                <a:latin typeface="Arial"/>
                <a:cs typeface="Arial"/>
              </a:rPr>
              <a:t> </a:t>
            </a:r>
            <a:r>
              <a:rPr sz="950" b="1" spc="-35" dirty="0">
                <a:solidFill>
                  <a:srgbClr val="F47720"/>
                </a:solidFill>
                <a:latin typeface="Arial"/>
                <a:cs typeface="Arial"/>
              </a:rPr>
              <a:t>Academy</a:t>
            </a:r>
            <a:endParaRPr sz="95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February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2022:</a:t>
            </a:r>
            <a:endParaRPr sz="90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E-Series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#1: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Statistics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&amp;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Experimental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Design</a:t>
            </a:r>
            <a:endParaRPr sz="800">
              <a:latin typeface="Arial"/>
              <a:cs typeface="Arial"/>
            </a:endParaRPr>
          </a:p>
          <a:p>
            <a:pPr marL="71120">
              <a:lnSpc>
                <a:spcPct val="100000"/>
              </a:lnSpc>
              <a:spcBef>
                <a:spcPts val="120"/>
              </a:spcBef>
            </a:pP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E-Series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#2: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Hybrid Breeding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endParaRPr sz="800">
              <a:latin typeface="Arial"/>
              <a:cs typeface="Arial"/>
            </a:endParaRPr>
          </a:p>
          <a:p>
            <a:pPr marL="705485" marR="5080" indent="-634365">
              <a:lnSpc>
                <a:spcPts val="1200"/>
              </a:lnSpc>
              <a:spcBef>
                <a:spcPts val="60"/>
              </a:spcBef>
            </a:pP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E-Series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#3: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Advanced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Statistics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&amp;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Experimental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Design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(Coming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up on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Feb </a:t>
            </a:r>
            <a:r>
              <a:rPr sz="800" spc="-175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8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3!)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5900" y="4597449"/>
            <a:ext cx="1452245" cy="34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950" b="1" spc="-20" dirty="0">
                <a:solidFill>
                  <a:srgbClr val="F47720"/>
                </a:solidFill>
                <a:latin typeface="Arial"/>
                <a:cs typeface="Arial"/>
              </a:rPr>
              <a:t>Seed </a:t>
            </a:r>
            <a:r>
              <a:rPr sz="950" b="1" spc="-40" dirty="0">
                <a:solidFill>
                  <a:srgbClr val="F47720"/>
                </a:solidFill>
                <a:latin typeface="Arial"/>
                <a:cs typeface="Arial"/>
              </a:rPr>
              <a:t>Biology </a:t>
            </a:r>
            <a:r>
              <a:rPr sz="950" b="1" spc="-25" dirty="0">
                <a:solidFill>
                  <a:srgbClr val="F47720"/>
                </a:solidFill>
                <a:latin typeface="Arial"/>
                <a:cs typeface="Arial"/>
              </a:rPr>
              <a:t>and</a:t>
            </a:r>
            <a:r>
              <a:rPr sz="950" b="1" spc="-60" dirty="0">
                <a:solidFill>
                  <a:srgbClr val="F47720"/>
                </a:solidFill>
                <a:latin typeface="Arial"/>
                <a:cs typeface="Arial"/>
              </a:rPr>
              <a:t>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Quality</a:t>
            </a:r>
            <a:r>
              <a:rPr sz="1200" i="1" spc="-30" dirty="0">
                <a:solidFill>
                  <a:srgbClr val="ED1C24"/>
                </a:solidFill>
                <a:latin typeface="Arial"/>
                <a:cs typeface="Arial"/>
              </a:rPr>
              <a:t>*</a:t>
            </a:r>
            <a:endParaRPr sz="1200">
              <a:latin typeface="Arial"/>
              <a:cs typeface="Arial"/>
            </a:endParaRPr>
          </a:p>
          <a:p>
            <a:pPr marL="71120">
              <a:lnSpc>
                <a:spcPts val="1060"/>
              </a:lnSpc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June 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28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30,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55900" y="5016549"/>
            <a:ext cx="2195830" cy="117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950" b="1" spc="-15" dirty="0">
                <a:solidFill>
                  <a:srgbClr val="F47720"/>
                </a:solidFill>
                <a:latin typeface="Arial"/>
                <a:cs typeface="Arial"/>
              </a:rPr>
              <a:t>Hemp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Breeding </a:t>
            </a:r>
            <a:r>
              <a:rPr sz="950" b="1" spc="-25" dirty="0">
                <a:solidFill>
                  <a:srgbClr val="F47720"/>
                </a:solidFill>
                <a:latin typeface="Arial"/>
                <a:cs typeface="Arial"/>
              </a:rPr>
              <a:t>and </a:t>
            </a:r>
            <a:r>
              <a:rPr sz="950" b="1" spc="-20" dirty="0">
                <a:solidFill>
                  <a:srgbClr val="F47720"/>
                </a:solidFill>
                <a:latin typeface="Arial"/>
                <a:cs typeface="Arial"/>
              </a:rPr>
              <a:t>Seed</a:t>
            </a:r>
            <a:r>
              <a:rPr sz="950" b="1" spc="-15" dirty="0">
                <a:solidFill>
                  <a:srgbClr val="F47720"/>
                </a:solidFill>
                <a:latin typeface="Arial"/>
                <a:cs typeface="Arial"/>
              </a:rPr>
              <a:t> </a:t>
            </a:r>
            <a:r>
              <a:rPr sz="950" b="1" spc="-40" dirty="0">
                <a:solidFill>
                  <a:srgbClr val="F47720"/>
                </a:solidFill>
                <a:latin typeface="Arial"/>
                <a:cs typeface="Arial"/>
              </a:rPr>
              <a:t>Production</a:t>
            </a:r>
            <a:r>
              <a:rPr sz="1200" i="1" spc="-40" dirty="0">
                <a:solidFill>
                  <a:srgbClr val="ED1C24"/>
                </a:solidFill>
                <a:latin typeface="Arial"/>
                <a:cs typeface="Arial"/>
              </a:rPr>
              <a:t>*</a:t>
            </a:r>
            <a:endParaRPr sz="1200">
              <a:latin typeface="Arial"/>
              <a:cs typeface="Arial"/>
            </a:endParaRPr>
          </a:p>
          <a:p>
            <a:pPr marL="71120">
              <a:lnSpc>
                <a:spcPts val="106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November </a:t>
            </a:r>
            <a:r>
              <a:rPr sz="900" spc="-200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3,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  <a:spcBef>
                <a:spcPts val="820"/>
              </a:spcBef>
            </a:pPr>
            <a:r>
              <a:rPr sz="950" b="1" spc="-20" dirty="0">
                <a:solidFill>
                  <a:srgbClr val="F47720"/>
                </a:solidFill>
                <a:latin typeface="Arial"/>
                <a:cs typeface="Arial"/>
              </a:rPr>
              <a:t>Seed </a:t>
            </a:r>
            <a:r>
              <a:rPr sz="950" b="1" spc="-50" dirty="0">
                <a:solidFill>
                  <a:srgbClr val="F47720"/>
                </a:solidFill>
                <a:latin typeface="Arial"/>
                <a:cs typeface="Arial"/>
              </a:rPr>
              <a:t>Business </a:t>
            </a:r>
            <a:r>
              <a:rPr sz="950" b="1" spc="-90" dirty="0">
                <a:solidFill>
                  <a:srgbClr val="F47720"/>
                </a:solidFill>
                <a:latin typeface="Arial"/>
                <a:cs typeface="Arial"/>
              </a:rPr>
              <a:t>101 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-</a:t>
            </a:r>
            <a:r>
              <a:rPr sz="950" b="1" spc="-140" dirty="0">
                <a:solidFill>
                  <a:srgbClr val="F47720"/>
                </a:solidFill>
                <a:latin typeface="Arial"/>
                <a:cs typeface="Arial"/>
              </a:rPr>
              <a:t>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Horticulture</a:t>
            </a:r>
            <a:r>
              <a:rPr sz="1200" i="1" spc="-30" dirty="0">
                <a:solidFill>
                  <a:srgbClr val="ED1C24"/>
                </a:solidFill>
                <a:latin typeface="Arial"/>
                <a:cs typeface="Arial"/>
              </a:rPr>
              <a:t>*</a:t>
            </a:r>
            <a:endParaRPr sz="1200">
              <a:latin typeface="Arial"/>
              <a:cs typeface="Arial"/>
            </a:endParaRPr>
          </a:p>
          <a:p>
            <a:pPr marL="71120">
              <a:lnSpc>
                <a:spcPts val="106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November </a:t>
            </a:r>
            <a:r>
              <a:rPr sz="900" spc="25" dirty="0">
                <a:solidFill>
                  <a:srgbClr val="231F20"/>
                </a:solidFill>
                <a:latin typeface="Arial"/>
                <a:cs typeface="Arial"/>
              </a:rPr>
              <a:t>28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December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2,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  <a:spcBef>
                <a:spcPts val="820"/>
              </a:spcBef>
            </a:pPr>
            <a:r>
              <a:rPr sz="950" b="1" spc="-35" dirty="0">
                <a:solidFill>
                  <a:srgbClr val="F47720"/>
                </a:solidFill>
                <a:latin typeface="Arial"/>
                <a:cs typeface="Arial"/>
              </a:rPr>
              <a:t>Leadership Program </a:t>
            </a:r>
            <a:r>
              <a:rPr sz="950" b="1" spc="-30" dirty="0">
                <a:solidFill>
                  <a:srgbClr val="F47720"/>
                </a:solidFill>
                <a:latin typeface="Arial"/>
                <a:cs typeface="Arial"/>
              </a:rPr>
              <a:t>for Plant</a:t>
            </a:r>
            <a:r>
              <a:rPr sz="950" b="1" spc="10" dirty="0">
                <a:solidFill>
                  <a:srgbClr val="F47720"/>
                </a:solidFill>
                <a:latin typeface="Arial"/>
                <a:cs typeface="Arial"/>
              </a:rPr>
              <a:t> </a:t>
            </a:r>
            <a:r>
              <a:rPr sz="950" b="1" spc="-35" dirty="0">
                <a:solidFill>
                  <a:srgbClr val="F47720"/>
                </a:solidFill>
                <a:latin typeface="Arial"/>
                <a:cs typeface="Arial"/>
              </a:rPr>
              <a:t>Breeders</a:t>
            </a:r>
            <a:r>
              <a:rPr sz="1200" i="1" spc="-35" dirty="0">
                <a:solidFill>
                  <a:srgbClr val="ED1C24"/>
                </a:solidFill>
                <a:latin typeface="Arial"/>
                <a:cs typeface="Arial"/>
              </a:rPr>
              <a:t>*</a:t>
            </a:r>
            <a:endParaRPr sz="1200">
              <a:latin typeface="Arial"/>
              <a:cs typeface="Arial"/>
            </a:endParaRPr>
          </a:p>
          <a:p>
            <a:pPr marL="71120">
              <a:lnSpc>
                <a:spcPts val="106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December 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13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15,</a:t>
            </a:r>
            <a:r>
              <a:rPr sz="9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813" y="3359186"/>
            <a:ext cx="4575810" cy="6197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ctr">
              <a:lnSpc>
                <a:spcPts val="900"/>
              </a:lnSpc>
              <a:spcBef>
                <a:spcPts val="28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The mission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Biotechnology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Center 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(SBC)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mobilize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research,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educational 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outreach resources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UC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Davis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partnership with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the seed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biotechnology 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industries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facilitate discovery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and commercialization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new seed technologies for 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agricultural and consumer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benefit.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SBC </a:t>
            </a:r>
            <a:r>
              <a:rPr sz="900" spc="35" dirty="0">
                <a:solidFill>
                  <a:srgbClr val="231F20"/>
                </a:solidFill>
                <a:latin typeface="Arial"/>
                <a:cs typeface="Arial"/>
              </a:rPr>
              <a:t>ofers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customized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courses and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programs.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ts val="900"/>
              </a:lnSpc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10,000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participants have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benefited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SBC's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educational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programs.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272" y="0"/>
            <a:ext cx="5224259" cy="260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922" y="2746202"/>
            <a:ext cx="485571" cy="5257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48061" y="2775631"/>
            <a:ext cx="142240" cy="189865"/>
          </a:xfrm>
          <a:custGeom>
            <a:avLst/>
            <a:gdLst/>
            <a:ahLst/>
            <a:cxnLst/>
            <a:rect l="l" t="t" r="r" b="b"/>
            <a:pathLst>
              <a:path w="142239" h="189864">
                <a:moveTo>
                  <a:pt x="18465" y="123863"/>
                </a:moveTo>
                <a:lnTo>
                  <a:pt x="0" y="172580"/>
                </a:lnTo>
                <a:lnTo>
                  <a:pt x="15626" y="179666"/>
                </a:lnTo>
                <a:lnTo>
                  <a:pt x="32540" y="184942"/>
                </a:lnTo>
                <a:lnTo>
                  <a:pt x="49888" y="188234"/>
                </a:lnTo>
                <a:lnTo>
                  <a:pt x="66814" y="189369"/>
                </a:lnTo>
                <a:lnTo>
                  <a:pt x="94427" y="185304"/>
                </a:lnTo>
                <a:lnTo>
                  <a:pt x="118559" y="173078"/>
                </a:lnTo>
                <a:lnTo>
                  <a:pt x="135650" y="152647"/>
                </a:lnTo>
                <a:lnTo>
                  <a:pt x="137607" y="143992"/>
                </a:lnTo>
                <a:lnTo>
                  <a:pt x="62763" y="143992"/>
                </a:lnTo>
                <a:lnTo>
                  <a:pt x="51817" y="142436"/>
                </a:lnTo>
                <a:lnTo>
                  <a:pt x="41017" y="138639"/>
                </a:lnTo>
                <a:lnTo>
                  <a:pt x="30812" y="133166"/>
                </a:lnTo>
                <a:lnTo>
                  <a:pt x="21653" y="126580"/>
                </a:lnTo>
                <a:lnTo>
                  <a:pt x="18465" y="123863"/>
                </a:lnTo>
                <a:close/>
              </a:path>
              <a:path w="142239" h="189864">
                <a:moveTo>
                  <a:pt x="81305" y="0"/>
                </a:moveTo>
                <a:lnTo>
                  <a:pt x="53621" y="4502"/>
                </a:lnTo>
                <a:lnTo>
                  <a:pt x="29506" y="17672"/>
                </a:lnTo>
                <a:lnTo>
                  <a:pt x="12466" y="39004"/>
                </a:lnTo>
                <a:lnTo>
                  <a:pt x="6007" y="67995"/>
                </a:lnTo>
                <a:lnTo>
                  <a:pt x="9630" y="87062"/>
                </a:lnTo>
                <a:lnTo>
                  <a:pt x="51346" y="116573"/>
                </a:lnTo>
                <a:lnTo>
                  <a:pt x="79044" y="121691"/>
                </a:lnTo>
                <a:lnTo>
                  <a:pt x="80365" y="129921"/>
                </a:lnTo>
                <a:lnTo>
                  <a:pt x="80147" y="136763"/>
                </a:lnTo>
                <a:lnTo>
                  <a:pt x="77050" y="141157"/>
                </a:lnTo>
                <a:lnTo>
                  <a:pt x="71210" y="143451"/>
                </a:lnTo>
                <a:lnTo>
                  <a:pt x="62763" y="143992"/>
                </a:lnTo>
                <a:lnTo>
                  <a:pt x="137607" y="143992"/>
                </a:lnTo>
                <a:lnTo>
                  <a:pt x="142138" y="123964"/>
                </a:lnTo>
                <a:lnTo>
                  <a:pt x="138702" y="103511"/>
                </a:lnTo>
                <a:lnTo>
                  <a:pt x="129135" y="88371"/>
                </a:lnTo>
                <a:lnTo>
                  <a:pt x="114551" y="77896"/>
                </a:lnTo>
                <a:lnTo>
                  <a:pt x="96062" y="71437"/>
                </a:lnTo>
                <a:lnTo>
                  <a:pt x="76949" y="66802"/>
                </a:lnTo>
                <a:lnTo>
                  <a:pt x="69100" y="64503"/>
                </a:lnTo>
                <a:lnTo>
                  <a:pt x="67411" y="59080"/>
                </a:lnTo>
                <a:lnTo>
                  <a:pt x="67099" y="51182"/>
                </a:lnTo>
                <a:lnTo>
                  <a:pt x="70840" y="46388"/>
                </a:lnTo>
                <a:lnTo>
                  <a:pt x="76391" y="44044"/>
                </a:lnTo>
                <a:lnTo>
                  <a:pt x="81508" y="43497"/>
                </a:lnTo>
                <a:lnTo>
                  <a:pt x="126264" y="43497"/>
                </a:lnTo>
                <a:lnTo>
                  <a:pt x="136372" y="16141"/>
                </a:lnTo>
                <a:lnTo>
                  <a:pt x="123374" y="8947"/>
                </a:lnTo>
                <a:lnTo>
                  <a:pt x="109896" y="3917"/>
                </a:lnTo>
                <a:lnTo>
                  <a:pt x="95888" y="964"/>
                </a:lnTo>
                <a:lnTo>
                  <a:pt x="81305" y="0"/>
                </a:lnTo>
                <a:close/>
              </a:path>
              <a:path w="142239" h="189864">
                <a:moveTo>
                  <a:pt x="126264" y="43497"/>
                </a:moveTo>
                <a:lnTo>
                  <a:pt x="81508" y="43497"/>
                </a:lnTo>
                <a:lnTo>
                  <a:pt x="93449" y="45345"/>
                </a:lnTo>
                <a:lnTo>
                  <a:pt x="103982" y="49279"/>
                </a:lnTo>
                <a:lnTo>
                  <a:pt x="113003" y="54284"/>
                </a:lnTo>
                <a:lnTo>
                  <a:pt x="120408" y="59347"/>
                </a:lnTo>
                <a:lnTo>
                  <a:pt x="126264" y="43497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2859" y="2778620"/>
            <a:ext cx="0" cy="184150"/>
          </a:xfrm>
          <a:custGeom>
            <a:avLst/>
            <a:gdLst/>
            <a:ahLst/>
            <a:cxnLst/>
            <a:rect l="l" t="t" r="r" b="b"/>
            <a:pathLst>
              <a:path h="184150">
                <a:moveTo>
                  <a:pt x="0" y="0"/>
                </a:moveTo>
                <a:lnTo>
                  <a:pt x="0" y="183654"/>
                </a:lnTo>
              </a:path>
            </a:pathLst>
          </a:custGeom>
          <a:ln w="63233">
            <a:solidFill>
              <a:srgbClr val="DDB2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76867" y="2778615"/>
            <a:ext cx="187960" cy="184150"/>
          </a:xfrm>
          <a:custGeom>
            <a:avLst/>
            <a:gdLst/>
            <a:ahLst/>
            <a:cxnLst/>
            <a:rect l="l" t="t" r="r" b="b"/>
            <a:pathLst>
              <a:path w="187960" h="184150">
                <a:moveTo>
                  <a:pt x="65697" y="0"/>
                </a:moveTo>
                <a:lnTo>
                  <a:pt x="0" y="0"/>
                </a:lnTo>
                <a:lnTo>
                  <a:pt x="67106" y="183629"/>
                </a:lnTo>
                <a:lnTo>
                  <a:pt x="120510" y="183629"/>
                </a:lnTo>
                <a:lnTo>
                  <a:pt x="147188" y="110820"/>
                </a:lnTo>
                <a:lnTo>
                  <a:pt x="93814" y="110820"/>
                </a:lnTo>
                <a:lnTo>
                  <a:pt x="65697" y="0"/>
                </a:lnTo>
                <a:close/>
              </a:path>
              <a:path w="187960" h="184150">
                <a:moveTo>
                  <a:pt x="187794" y="0"/>
                </a:moveTo>
                <a:lnTo>
                  <a:pt x="121920" y="0"/>
                </a:lnTo>
                <a:lnTo>
                  <a:pt x="93814" y="110820"/>
                </a:lnTo>
                <a:lnTo>
                  <a:pt x="147188" y="110820"/>
                </a:lnTo>
                <a:lnTo>
                  <a:pt x="187794" y="0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20939" y="2778625"/>
            <a:ext cx="193040" cy="184150"/>
          </a:xfrm>
          <a:custGeom>
            <a:avLst/>
            <a:gdLst/>
            <a:ahLst/>
            <a:cxnLst/>
            <a:rect l="l" t="t" r="r" b="b"/>
            <a:pathLst>
              <a:path w="193039" h="184150">
                <a:moveTo>
                  <a:pt x="130136" y="0"/>
                </a:moveTo>
                <a:lnTo>
                  <a:pt x="60096" y="0"/>
                </a:lnTo>
                <a:lnTo>
                  <a:pt x="0" y="183629"/>
                </a:lnTo>
                <a:lnTo>
                  <a:pt x="66802" y="183629"/>
                </a:lnTo>
                <a:lnTo>
                  <a:pt x="71894" y="160591"/>
                </a:lnTo>
                <a:lnTo>
                  <a:pt x="184892" y="160591"/>
                </a:lnTo>
                <a:lnTo>
                  <a:pt x="170040" y="117030"/>
                </a:lnTo>
                <a:lnTo>
                  <a:pt x="83248" y="117030"/>
                </a:lnTo>
                <a:lnTo>
                  <a:pt x="95846" y="52984"/>
                </a:lnTo>
                <a:lnTo>
                  <a:pt x="148202" y="52984"/>
                </a:lnTo>
                <a:lnTo>
                  <a:pt x="130136" y="0"/>
                </a:lnTo>
                <a:close/>
              </a:path>
              <a:path w="193039" h="184150">
                <a:moveTo>
                  <a:pt x="184892" y="160591"/>
                </a:moveTo>
                <a:lnTo>
                  <a:pt x="119583" y="160591"/>
                </a:lnTo>
                <a:lnTo>
                  <a:pt x="125869" y="183629"/>
                </a:lnTo>
                <a:lnTo>
                  <a:pt x="192747" y="183629"/>
                </a:lnTo>
                <a:lnTo>
                  <a:pt x="184892" y="160591"/>
                </a:lnTo>
                <a:close/>
              </a:path>
              <a:path w="193039" h="184150">
                <a:moveTo>
                  <a:pt x="148202" y="52984"/>
                </a:moveTo>
                <a:lnTo>
                  <a:pt x="95846" y="52984"/>
                </a:lnTo>
                <a:lnTo>
                  <a:pt x="98300" y="66308"/>
                </a:lnTo>
                <a:lnTo>
                  <a:pt x="102595" y="87955"/>
                </a:lnTo>
                <a:lnTo>
                  <a:pt x="108496" y="117030"/>
                </a:lnTo>
                <a:lnTo>
                  <a:pt x="170040" y="117030"/>
                </a:lnTo>
                <a:lnTo>
                  <a:pt x="148202" y="52984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56917" y="2778621"/>
            <a:ext cx="168910" cy="184150"/>
          </a:xfrm>
          <a:custGeom>
            <a:avLst/>
            <a:gdLst/>
            <a:ahLst/>
            <a:cxnLst/>
            <a:rect l="l" t="t" r="r" b="b"/>
            <a:pathLst>
              <a:path w="168910" h="184150">
                <a:moveTo>
                  <a:pt x="64719" y="0"/>
                </a:moveTo>
                <a:lnTo>
                  <a:pt x="0" y="0"/>
                </a:lnTo>
                <a:lnTo>
                  <a:pt x="0" y="183565"/>
                </a:lnTo>
                <a:lnTo>
                  <a:pt x="80365" y="183629"/>
                </a:lnTo>
                <a:lnTo>
                  <a:pt x="115798" y="177346"/>
                </a:lnTo>
                <a:lnTo>
                  <a:pt x="143638" y="159448"/>
                </a:lnTo>
                <a:lnTo>
                  <a:pt x="161841" y="131358"/>
                </a:lnTo>
                <a:lnTo>
                  <a:pt x="161916" y="130937"/>
                </a:lnTo>
                <a:lnTo>
                  <a:pt x="63576" y="130937"/>
                </a:lnTo>
                <a:lnTo>
                  <a:pt x="63576" y="54051"/>
                </a:lnTo>
                <a:lnTo>
                  <a:pt x="160941" y="54051"/>
                </a:lnTo>
                <a:lnTo>
                  <a:pt x="160429" y="51258"/>
                </a:lnTo>
                <a:lnTo>
                  <a:pt x="138568" y="21937"/>
                </a:lnTo>
                <a:lnTo>
                  <a:pt x="105693" y="5273"/>
                </a:lnTo>
                <a:lnTo>
                  <a:pt x="64719" y="0"/>
                </a:lnTo>
                <a:close/>
              </a:path>
              <a:path w="168910" h="184150">
                <a:moveTo>
                  <a:pt x="160941" y="54051"/>
                </a:moveTo>
                <a:lnTo>
                  <a:pt x="67640" y="54051"/>
                </a:lnTo>
                <a:lnTo>
                  <a:pt x="83245" y="56704"/>
                </a:lnTo>
                <a:lnTo>
                  <a:pt x="94930" y="64474"/>
                </a:lnTo>
                <a:lnTo>
                  <a:pt x="102260" y="77079"/>
                </a:lnTo>
                <a:lnTo>
                  <a:pt x="104800" y="94234"/>
                </a:lnTo>
                <a:lnTo>
                  <a:pt x="102014" y="110084"/>
                </a:lnTo>
                <a:lnTo>
                  <a:pt x="94295" y="121577"/>
                </a:lnTo>
                <a:lnTo>
                  <a:pt x="82602" y="128574"/>
                </a:lnTo>
                <a:lnTo>
                  <a:pt x="67894" y="130937"/>
                </a:lnTo>
                <a:lnTo>
                  <a:pt x="161916" y="130937"/>
                </a:lnTo>
                <a:lnTo>
                  <a:pt x="168363" y="94500"/>
                </a:lnTo>
                <a:lnTo>
                  <a:pt x="160941" y="54051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37242" y="2774034"/>
            <a:ext cx="392160" cy="191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50257" y="3056765"/>
            <a:ext cx="130733" cy="1749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02375" y="3102978"/>
            <a:ext cx="121094" cy="1287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44580" y="3102978"/>
            <a:ext cx="121094" cy="1287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86799" y="3059305"/>
            <a:ext cx="117792" cy="1723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07227" y="3059308"/>
            <a:ext cx="130479" cy="169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65184" y="3060573"/>
            <a:ext cx="29845" cy="168275"/>
          </a:xfrm>
          <a:custGeom>
            <a:avLst/>
            <a:gdLst/>
            <a:ahLst/>
            <a:cxnLst/>
            <a:rect l="l" t="t" r="r" b="b"/>
            <a:pathLst>
              <a:path w="29844" h="168275">
                <a:moveTo>
                  <a:pt x="26403" y="45440"/>
                </a:moveTo>
                <a:lnTo>
                  <a:pt x="3556" y="45440"/>
                </a:lnTo>
                <a:lnTo>
                  <a:pt x="3556" y="168059"/>
                </a:lnTo>
                <a:lnTo>
                  <a:pt x="26403" y="168059"/>
                </a:lnTo>
                <a:lnTo>
                  <a:pt x="26403" y="45440"/>
                </a:lnTo>
                <a:close/>
              </a:path>
              <a:path w="29844" h="168275">
                <a:moveTo>
                  <a:pt x="22847" y="0"/>
                </a:moveTo>
                <a:lnTo>
                  <a:pt x="6857" y="0"/>
                </a:lnTo>
                <a:lnTo>
                  <a:pt x="0" y="6350"/>
                </a:lnTo>
                <a:lnTo>
                  <a:pt x="0" y="22605"/>
                </a:lnTo>
                <a:lnTo>
                  <a:pt x="6857" y="29197"/>
                </a:lnTo>
                <a:lnTo>
                  <a:pt x="22847" y="29197"/>
                </a:lnTo>
                <a:lnTo>
                  <a:pt x="29451" y="22605"/>
                </a:lnTo>
                <a:lnTo>
                  <a:pt x="29451" y="6350"/>
                </a:lnTo>
                <a:lnTo>
                  <a:pt x="22847" y="0"/>
                </a:lnTo>
                <a:close/>
              </a:path>
            </a:pathLst>
          </a:custGeom>
          <a:solidFill>
            <a:srgbClr val="003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20286" y="3072504"/>
            <a:ext cx="344062" cy="1591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85478" y="3102973"/>
            <a:ext cx="108394" cy="1287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19040" y="3059306"/>
            <a:ext cx="105613" cy="16932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61265" y="3102970"/>
            <a:ext cx="105600" cy="12566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95606" y="3102974"/>
            <a:ext cx="123888" cy="1287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59905" y="3059315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329"/>
                </a:lnTo>
              </a:path>
            </a:pathLst>
          </a:custGeom>
          <a:ln w="22847">
            <a:solidFill>
              <a:srgbClr val="003B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00034" y="3102974"/>
            <a:ext cx="123888" cy="1287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5291" y="3102968"/>
            <a:ext cx="261781" cy="1754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84574" y="3056520"/>
            <a:ext cx="292512" cy="1751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05809" y="3102970"/>
            <a:ext cx="105613" cy="12566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32040" y="3072504"/>
            <a:ext cx="206935" cy="1591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67708" y="3103224"/>
            <a:ext cx="63500" cy="125730"/>
          </a:xfrm>
          <a:custGeom>
            <a:avLst/>
            <a:gdLst/>
            <a:ahLst/>
            <a:cxnLst/>
            <a:rect l="l" t="t" r="r" b="b"/>
            <a:pathLst>
              <a:path w="63500" h="125730">
                <a:moveTo>
                  <a:pt x="22847" y="2794"/>
                </a:moveTo>
                <a:lnTo>
                  <a:pt x="0" y="2794"/>
                </a:lnTo>
                <a:lnTo>
                  <a:pt x="0" y="125412"/>
                </a:lnTo>
                <a:lnTo>
                  <a:pt x="22847" y="125412"/>
                </a:lnTo>
                <a:lnTo>
                  <a:pt x="22847" y="40106"/>
                </a:lnTo>
                <a:lnTo>
                  <a:pt x="28528" y="33478"/>
                </a:lnTo>
                <a:lnTo>
                  <a:pt x="36683" y="27798"/>
                </a:lnTo>
                <a:lnTo>
                  <a:pt x="45982" y="23831"/>
                </a:lnTo>
                <a:lnTo>
                  <a:pt x="55092" y="22339"/>
                </a:lnTo>
                <a:lnTo>
                  <a:pt x="62953" y="22339"/>
                </a:lnTo>
                <a:lnTo>
                  <a:pt x="62953" y="21577"/>
                </a:lnTo>
                <a:lnTo>
                  <a:pt x="22847" y="21577"/>
                </a:lnTo>
                <a:lnTo>
                  <a:pt x="22847" y="2794"/>
                </a:lnTo>
                <a:close/>
              </a:path>
              <a:path w="63500" h="125730">
                <a:moveTo>
                  <a:pt x="62953" y="22339"/>
                </a:moveTo>
                <a:lnTo>
                  <a:pt x="58127" y="22339"/>
                </a:lnTo>
                <a:lnTo>
                  <a:pt x="60667" y="22593"/>
                </a:lnTo>
                <a:lnTo>
                  <a:pt x="62953" y="23101"/>
                </a:lnTo>
                <a:lnTo>
                  <a:pt x="62953" y="22339"/>
                </a:lnTo>
                <a:close/>
              </a:path>
              <a:path w="63500" h="125730">
                <a:moveTo>
                  <a:pt x="62953" y="0"/>
                </a:moveTo>
                <a:lnTo>
                  <a:pt x="51156" y="1658"/>
                </a:lnTo>
                <a:lnTo>
                  <a:pt x="40333" y="6221"/>
                </a:lnTo>
                <a:lnTo>
                  <a:pt x="30794" y="13067"/>
                </a:lnTo>
                <a:lnTo>
                  <a:pt x="22847" y="21577"/>
                </a:lnTo>
                <a:lnTo>
                  <a:pt x="62953" y="21577"/>
                </a:lnTo>
                <a:lnTo>
                  <a:pt x="62953" y="0"/>
                </a:lnTo>
                <a:close/>
              </a:path>
            </a:pathLst>
          </a:custGeom>
          <a:solidFill>
            <a:srgbClr val="003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50086" y="6747926"/>
            <a:ext cx="4528185" cy="103314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96085" marR="1578610" indent="-59055" algn="ctr">
              <a:lnSpc>
                <a:spcPct val="107600"/>
              </a:lnSpc>
              <a:spcBef>
                <a:spcPts val="70"/>
              </a:spcBef>
            </a:pPr>
            <a:r>
              <a:rPr sz="950" b="1" spc="-50" dirty="0">
                <a:solidFill>
                  <a:srgbClr val="FFFFFF"/>
                </a:solidFill>
                <a:latin typeface="Arial"/>
                <a:cs typeface="Arial"/>
              </a:rPr>
              <a:t>Class </a:t>
            </a:r>
            <a:r>
              <a:rPr sz="950" b="1" spc="-10" dirty="0">
                <a:solidFill>
                  <a:srgbClr val="FFFFFF"/>
                </a:solidFill>
                <a:latin typeface="Arial"/>
                <a:cs typeface="Arial"/>
              </a:rPr>
              <a:t>VII </a:t>
            </a:r>
            <a:r>
              <a:rPr sz="950" b="1" spc="-35" dirty="0">
                <a:solidFill>
                  <a:srgbClr val="FFFFFF"/>
                </a:solidFill>
                <a:latin typeface="Arial"/>
                <a:cs typeface="Arial"/>
              </a:rPr>
              <a:t>in Europe </a:t>
            </a:r>
            <a:r>
              <a:rPr sz="1200" i="1" spc="-60" dirty="0">
                <a:solidFill>
                  <a:srgbClr val="ED1C24"/>
                </a:solidFill>
                <a:latin typeface="Arial"/>
                <a:cs typeface="Arial"/>
              </a:rPr>
              <a:t>*  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Starting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9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October</a:t>
            </a:r>
            <a:r>
              <a:rPr sz="9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30" dirty="0">
                <a:solidFill>
                  <a:srgbClr val="FFFFFF"/>
                </a:solidFill>
                <a:latin typeface="Arial"/>
                <a:cs typeface="Arial"/>
              </a:rPr>
              <a:t>2022 </a:t>
            </a:r>
            <a:r>
              <a:rPr sz="9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Applications 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9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open!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i="1" spc="-15" dirty="0">
                <a:solidFill>
                  <a:srgbClr val="ED1C24"/>
                </a:solidFill>
                <a:latin typeface="Arial"/>
                <a:cs typeface="Arial"/>
              </a:rPr>
              <a:t>*</a:t>
            </a:r>
            <a:r>
              <a:rPr sz="800" i="1" spc="-15" dirty="0">
                <a:solidFill>
                  <a:srgbClr val="231F20"/>
                </a:solidFill>
                <a:latin typeface="Arial"/>
                <a:cs typeface="Arial"/>
              </a:rPr>
              <a:t>Planned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-5" dirty="0">
                <a:solidFill>
                  <a:srgbClr val="231F20"/>
                </a:solidFill>
                <a:latin typeface="Arial"/>
                <a:cs typeface="Arial"/>
              </a:rPr>
              <a:t>in-person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-5" dirty="0">
                <a:solidFill>
                  <a:srgbClr val="231F20"/>
                </a:solidFill>
                <a:latin typeface="Arial"/>
                <a:cs typeface="Arial"/>
              </a:rPr>
              <a:t>instruction,</a:t>
            </a:r>
            <a:r>
              <a:rPr sz="80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231F20"/>
                </a:solidFill>
                <a:latin typeface="Arial"/>
                <a:cs typeface="Arial"/>
              </a:rPr>
              <a:t>but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1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contingent</a:t>
            </a:r>
            <a:r>
              <a:rPr sz="80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upon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231F20"/>
                </a:solidFill>
                <a:latin typeface="Arial"/>
                <a:cs typeface="Arial"/>
              </a:rPr>
              <a:t>ability</a:t>
            </a:r>
            <a:r>
              <a:rPr sz="80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5" dirty="0">
                <a:solidFill>
                  <a:srgbClr val="231F20"/>
                </a:solidFill>
                <a:latin typeface="Arial"/>
                <a:cs typeface="Arial"/>
              </a:rPr>
              <a:t>follow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800" i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i="1" spc="-5" dirty="0">
                <a:solidFill>
                  <a:srgbClr val="231F20"/>
                </a:solidFill>
                <a:latin typeface="Arial"/>
                <a:cs typeface="Arial"/>
              </a:rPr>
              <a:t>precautions.</a:t>
            </a:r>
            <a:endParaRPr sz="8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525"/>
              </a:spcBef>
            </a:pPr>
            <a:r>
              <a:rPr sz="1000" b="1" spc="15" dirty="0">
                <a:solidFill>
                  <a:srgbClr val="FFFFFF"/>
                </a:solidFill>
                <a:latin typeface="Arial"/>
                <a:cs typeface="Arial"/>
              </a:rPr>
              <a:t>sbc.ucdavis.edu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</a:rPr>
              <a:t>pba.ucdavis.edu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</a:rPr>
              <a:t>Connect </a:t>
            </a:r>
            <a:r>
              <a:rPr sz="1000" b="1" spc="1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SBC</a:t>
            </a:r>
            <a:r>
              <a:rPr sz="1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397003" y="6405159"/>
            <a:ext cx="188595" cy="339725"/>
          </a:xfrm>
          <a:custGeom>
            <a:avLst/>
            <a:gdLst/>
            <a:ahLst/>
            <a:cxnLst/>
            <a:rect l="l" t="t" r="r" b="b"/>
            <a:pathLst>
              <a:path w="188594" h="339725">
                <a:moveTo>
                  <a:pt x="188087" y="0"/>
                </a:moveTo>
                <a:lnTo>
                  <a:pt x="0" y="0"/>
                </a:lnTo>
                <a:lnTo>
                  <a:pt x="0" y="339648"/>
                </a:lnTo>
                <a:lnTo>
                  <a:pt x="188087" y="339648"/>
                </a:lnTo>
                <a:lnTo>
                  <a:pt x="188087" y="324192"/>
                </a:lnTo>
                <a:lnTo>
                  <a:pt x="118148" y="324192"/>
                </a:lnTo>
                <a:lnTo>
                  <a:pt x="10820" y="16560"/>
                </a:lnTo>
                <a:lnTo>
                  <a:pt x="15913" y="14541"/>
                </a:lnTo>
                <a:lnTo>
                  <a:pt x="20472" y="12687"/>
                </a:lnTo>
                <a:lnTo>
                  <a:pt x="28003" y="9817"/>
                </a:lnTo>
                <a:lnTo>
                  <a:pt x="188087" y="9817"/>
                </a:lnTo>
                <a:lnTo>
                  <a:pt x="188087" y="0"/>
                </a:lnTo>
                <a:close/>
              </a:path>
              <a:path w="188594" h="339725">
                <a:moveTo>
                  <a:pt x="188087" y="9880"/>
                </a:moveTo>
                <a:lnTo>
                  <a:pt x="166509" y="9880"/>
                </a:lnTo>
                <a:lnTo>
                  <a:pt x="182905" y="15405"/>
                </a:lnTo>
                <a:lnTo>
                  <a:pt x="173291" y="47663"/>
                </a:lnTo>
                <a:lnTo>
                  <a:pt x="154190" y="110909"/>
                </a:lnTo>
                <a:lnTo>
                  <a:pt x="137553" y="166217"/>
                </a:lnTo>
                <a:lnTo>
                  <a:pt x="125048" y="207262"/>
                </a:lnTo>
                <a:lnTo>
                  <a:pt x="118913" y="227819"/>
                </a:lnTo>
                <a:lnTo>
                  <a:pt x="113030" y="248450"/>
                </a:lnTo>
                <a:lnTo>
                  <a:pt x="111887" y="252615"/>
                </a:lnTo>
                <a:lnTo>
                  <a:pt x="115189" y="258178"/>
                </a:lnTo>
                <a:lnTo>
                  <a:pt x="121571" y="276436"/>
                </a:lnTo>
                <a:lnTo>
                  <a:pt x="126349" y="289960"/>
                </a:lnTo>
                <a:lnTo>
                  <a:pt x="136055" y="317284"/>
                </a:lnTo>
                <a:lnTo>
                  <a:pt x="118148" y="324192"/>
                </a:lnTo>
                <a:lnTo>
                  <a:pt x="188087" y="324192"/>
                </a:lnTo>
                <a:lnTo>
                  <a:pt x="188087" y="9880"/>
                </a:lnTo>
                <a:close/>
              </a:path>
              <a:path w="188594" h="339725">
                <a:moveTo>
                  <a:pt x="188087" y="9817"/>
                </a:moveTo>
                <a:lnTo>
                  <a:pt x="28003" y="9817"/>
                </a:lnTo>
                <a:lnTo>
                  <a:pt x="29273" y="11188"/>
                </a:lnTo>
                <a:lnTo>
                  <a:pt x="37962" y="36210"/>
                </a:lnTo>
                <a:lnTo>
                  <a:pt x="45718" y="58413"/>
                </a:lnTo>
                <a:lnTo>
                  <a:pt x="61302" y="102793"/>
                </a:lnTo>
                <a:lnTo>
                  <a:pt x="101257" y="216052"/>
                </a:lnTo>
                <a:lnTo>
                  <a:pt x="101688" y="217805"/>
                </a:lnTo>
                <a:lnTo>
                  <a:pt x="103632" y="219798"/>
                </a:lnTo>
                <a:lnTo>
                  <a:pt x="104835" y="216052"/>
                </a:lnTo>
                <a:lnTo>
                  <a:pt x="106019" y="212610"/>
                </a:lnTo>
                <a:lnTo>
                  <a:pt x="124069" y="151160"/>
                </a:lnTo>
                <a:lnTo>
                  <a:pt x="131711" y="125298"/>
                </a:lnTo>
                <a:lnTo>
                  <a:pt x="128752" y="119634"/>
                </a:lnTo>
                <a:lnTo>
                  <a:pt x="118571" y="89996"/>
                </a:lnTo>
                <a:lnTo>
                  <a:pt x="93637" y="17754"/>
                </a:lnTo>
                <a:lnTo>
                  <a:pt x="93484" y="16878"/>
                </a:lnTo>
                <a:lnTo>
                  <a:pt x="93179" y="15722"/>
                </a:lnTo>
                <a:lnTo>
                  <a:pt x="110794" y="10261"/>
                </a:lnTo>
                <a:lnTo>
                  <a:pt x="166393" y="10261"/>
                </a:lnTo>
                <a:lnTo>
                  <a:pt x="166509" y="9880"/>
                </a:lnTo>
                <a:lnTo>
                  <a:pt x="188087" y="9880"/>
                </a:lnTo>
                <a:close/>
              </a:path>
              <a:path w="188594" h="339725">
                <a:moveTo>
                  <a:pt x="166393" y="10261"/>
                </a:moveTo>
                <a:lnTo>
                  <a:pt x="110794" y="10261"/>
                </a:lnTo>
                <a:lnTo>
                  <a:pt x="139992" y="91782"/>
                </a:lnTo>
                <a:lnTo>
                  <a:pt x="141554" y="91998"/>
                </a:lnTo>
                <a:lnTo>
                  <a:pt x="166393" y="10261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29045" y="6402120"/>
            <a:ext cx="107314" cy="143510"/>
          </a:xfrm>
          <a:custGeom>
            <a:avLst/>
            <a:gdLst/>
            <a:ahLst/>
            <a:cxnLst/>
            <a:rect l="l" t="t" r="r" b="b"/>
            <a:pathLst>
              <a:path w="107314" h="143509">
                <a:moveTo>
                  <a:pt x="13931" y="93510"/>
                </a:moveTo>
                <a:lnTo>
                  <a:pt x="0" y="130289"/>
                </a:lnTo>
                <a:lnTo>
                  <a:pt x="11791" y="135639"/>
                </a:lnTo>
                <a:lnTo>
                  <a:pt x="24560" y="139622"/>
                </a:lnTo>
                <a:lnTo>
                  <a:pt x="37660" y="142106"/>
                </a:lnTo>
                <a:lnTo>
                  <a:pt x="50444" y="142963"/>
                </a:lnTo>
                <a:lnTo>
                  <a:pt x="71279" y="139895"/>
                </a:lnTo>
                <a:lnTo>
                  <a:pt x="89492" y="130667"/>
                </a:lnTo>
                <a:lnTo>
                  <a:pt x="102391" y="115242"/>
                </a:lnTo>
                <a:lnTo>
                  <a:pt x="103820" y="108927"/>
                </a:lnTo>
                <a:lnTo>
                  <a:pt x="57150" y="108927"/>
                </a:lnTo>
                <a:lnTo>
                  <a:pt x="47383" y="108712"/>
                </a:lnTo>
                <a:lnTo>
                  <a:pt x="39115" y="107535"/>
                </a:lnTo>
                <a:lnTo>
                  <a:pt x="30959" y="104668"/>
                </a:lnTo>
                <a:lnTo>
                  <a:pt x="23255" y="100537"/>
                </a:lnTo>
                <a:lnTo>
                  <a:pt x="16344" y="95567"/>
                </a:lnTo>
                <a:lnTo>
                  <a:pt x="13931" y="93510"/>
                </a:lnTo>
                <a:close/>
              </a:path>
              <a:path w="107314" h="143509">
                <a:moveTo>
                  <a:pt x="61379" y="0"/>
                </a:moveTo>
                <a:lnTo>
                  <a:pt x="40479" y="3400"/>
                </a:lnTo>
                <a:lnTo>
                  <a:pt x="22274" y="13346"/>
                </a:lnTo>
                <a:lnTo>
                  <a:pt x="9410" y="29451"/>
                </a:lnTo>
                <a:lnTo>
                  <a:pt x="4533" y="51333"/>
                </a:lnTo>
                <a:lnTo>
                  <a:pt x="7268" y="65727"/>
                </a:lnTo>
                <a:lnTo>
                  <a:pt x="38760" y="88011"/>
                </a:lnTo>
                <a:lnTo>
                  <a:pt x="59664" y="91871"/>
                </a:lnTo>
                <a:lnTo>
                  <a:pt x="60667" y="98082"/>
                </a:lnTo>
                <a:lnTo>
                  <a:pt x="61950" y="106324"/>
                </a:lnTo>
                <a:lnTo>
                  <a:pt x="57150" y="108927"/>
                </a:lnTo>
                <a:lnTo>
                  <a:pt x="103820" y="108927"/>
                </a:lnTo>
                <a:lnTo>
                  <a:pt x="107289" y="93586"/>
                </a:lnTo>
                <a:lnTo>
                  <a:pt x="104697" y="78150"/>
                </a:lnTo>
                <a:lnTo>
                  <a:pt x="97480" y="66722"/>
                </a:lnTo>
                <a:lnTo>
                  <a:pt x="86474" y="58814"/>
                </a:lnTo>
                <a:lnTo>
                  <a:pt x="72517" y="53936"/>
                </a:lnTo>
                <a:lnTo>
                  <a:pt x="58077" y="50431"/>
                </a:lnTo>
                <a:lnTo>
                  <a:pt x="52158" y="48704"/>
                </a:lnTo>
                <a:lnTo>
                  <a:pt x="47790" y="34874"/>
                </a:lnTo>
                <a:lnTo>
                  <a:pt x="57353" y="32715"/>
                </a:lnTo>
                <a:lnTo>
                  <a:pt x="95361" y="32715"/>
                </a:lnTo>
                <a:lnTo>
                  <a:pt x="102946" y="12192"/>
                </a:lnTo>
                <a:lnTo>
                  <a:pt x="93131" y="6761"/>
                </a:lnTo>
                <a:lnTo>
                  <a:pt x="82957" y="2962"/>
                </a:lnTo>
                <a:lnTo>
                  <a:pt x="72387" y="729"/>
                </a:lnTo>
                <a:lnTo>
                  <a:pt x="61379" y="0"/>
                </a:lnTo>
                <a:close/>
              </a:path>
              <a:path w="107314" h="143509">
                <a:moveTo>
                  <a:pt x="95361" y="32715"/>
                </a:moveTo>
                <a:lnTo>
                  <a:pt x="57353" y="32715"/>
                </a:lnTo>
                <a:lnTo>
                  <a:pt x="61518" y="32842"/>
                </a:lnTo>
                <a:lnTo>
                  <a:pt x="70537" y="34236"/>
                </a:lnTo>
                <a:lnTo>
                  <a:pt x="78492" y="37204"/>
                </a:lnTo>
                <a:lnTo>
                  <a:pt x="85303" y="40982"/>
                </a:lnTo>
                <a:lnTo>
                  <a:pt x="90893" y="44805"/>
                </a:lnTo>
                <a:lnTo>
                  <a:pt x="95361" y="32715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94921" y="6404381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645"/>
                </a:lnTo>
              </a:path>
            </a:pathLst>
          </a:custGeom>
          <a:ln w="47739">
            <a:solidFill>
              <a:srgbClr val="DDB2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24323" y="6404385"/>
            <a:ext cx="142240" cy="139065"/>
          </a:xfrm>
          <a:custGeom>
            <a:avLst/>
            <a:gdLst/>
            <a:ahLst/>
            <a:cxnLst/>
            <a:rect l="l" t="t" r="r" b="b"/>
            <a:pathLst>
              <a:path w="142239" h="139065">
                <a:moveTo>
                  <a:pt x="49593" y="0"/>
                </a:moveTo>
                <a:lnTo>
                  <a:pt x="0" y="0"/>
                </a:lnTo>
                <a:lnTo>
                  <a:pt x="50660" y="138620"/>
                </a:lnTo>
                <a:lnTo>
                  <a:pt x="90970" y="138620"/>
                </a:lnTo>
                <a:lnTo>
                  <a:pt x="111113" y="83654"/>
                </a:lnTo>
                <a:lnTo>
                  <a:pt x="70815" y="83654"/>
                </a:lnTo>
                <a:lnTo>
                  <a:pt x="49593" y="0"/>
                </a:lnTo>
                <a:close/>
              </a:path>
              <a:path w="142239" h="139065">
                <a:moveTo>
                  <a:pt x="141770" y="0"/>
                </a:moveTo>
                <a:lnTo>
                  <a:pt x="92036" y="0"/>
                </a:lnTo>
                <a:lnTo>
                  <a:pt x="70815" y="83654"/>
                </a:lnTo>
                <a:lnTo>
                  <a:pt x="111113" y="83654"/>
                </a:lnTo>
                <a:lnTo>
                  <a:pt x="141770" y="0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06612" y="6404381"/>
            <a:ext cx="146050" cy="139065"/>
          </a:xfrm>
          <a:custGeom>
            <a:avLst/>
            <a:gdLst/>
            <a:ahLst/>
            <a:cxnLst/>
            <a:rect l="l" t="t" r="r" b="b"/>
            <a:pathLst>
              <a:path w="146050" h="139065">
                <a:moveTo>
                  <a:pt x="98234" y="0"/>
                </a:moveTo>
                <a:lnTo>
                  <a:pt x="45364" y="0"/>
                </a:lnTo>
                <a:lnTo>
                  <a:pt x="0" y="138620"/>
                </a:lnTo>
                <a:lnTo>
                  <a:pt x="50419" y="138620"/>
                </a:lnTo>
                <a:lnTo>
                  <a:pt x="54267" y="121234"/>
                </a:lnTo>
                <a:lnTo>
                  <a:pt x="139564" y="121234"/>
                </a:lnTo>
                <a:lnTo>
                  <a:pt x="128354" y="88353"/>
                </a:lnTo>
                <a:lnTo>
                  <a:pt x="62839" y="88353"/>
                </a:lnTo>
                <a:lnTo>
                  <a:pt x="72351" y="40004"/>
                </a:lnTo>
                <a:lnTo>
                  <a:pt x="111872" y="40004"/>
                </a:lnTo>
                <a:lnTo>
                  <a:pt x="98234" y="0"/>
                </a:lnTo>
                <a:close/>
              </a:path>
              <a:path w="146050" h="139065">
                <a:moveTo>
                  <a:pt x="139564" y="121234"/>
                </a:moveTo>
                <a:lnTo>
                  <a:pt x="90271" y="121234"/>
                </a:lnTo>
                <a:lnTo>
                  <a:pt x="95021" y="138620"/>
                </a:lnTo>
                <a:lnTo>
                  <a:pt x="145491" y="138620"/>
                </a:lnTo>
                <a:lnTo>
                  <a:pt x="139564" y="121234"/>
                </a:lnTo>
                <a:close/>
              </a:path>
              <a:path w="146050" h="139065">
                <a:moveTo>
                  <a:pt x="111872" y="40004"/>
                </a:moveTo>
                <a:lnTo>
                  <a:pt x="72351" y="40004"/>
                </a:lnTo>
                <a:lnTo>
                  <a:pt x="74203" y="50061"/>
                </a:lnTo>
                <a:lnTo>
                  <a:pt x="77446" y="66403"/>
                </a:lnTo>
                <a:lnTo>
                  <a:pt x="81902" y="88353"/>
                </a:lnTo>
                <a:lnTo>
                  <a:pt x="128354" y="88353"/>
                </a:lnTo>
                <a:lnTo>
                  <a:pt x="111872" y="40004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2796" y="6404387"/>
            <a:ext cx="127635" cy="139065"/>
          </a:xfrm>
          <a:custGeom>
            <a:avLst/>
            <a:gdLst/>
            <a:ahLst/>
            <a:cxnLst/>
            <a:rect l="l" t="t" r="r" b="b"/>
            <a:pathLst>
              <a:path w="127635" h="139065">
                <a:moveTo>
                  <a:pt x="48844" y="0"/>
                </a:moveTo>
                <a:lnTo>
                  <a:pt x="0" y="0"/>
                </a:lnTo>
                <a:lnTo>
                  <a:pt x="0" y="138569"/>
                </a:lnTo>
                <a:lnTo>
                  <a:pt x="60655" y="138620"/>
                </a:lnTo>
                <a:lnTo>
                  <a:pt x="87403" y="133877"/>
                </a:lnTo>
                <a:lnTo>
                  <a:pt x="108421" y="120365"/>
                </a:lnTo>
                <a:lnTo>
                  <a:pt x="122164" y="99160"/>
                </a:lnTo>
                <a:lnTo>
                  <a:pt x="122220" y="98844"/>
                </a:lnTo>
                <a:lnTo>
                  <a:pt x="47993" y="98844"/>
                </a:lnTo>
                <a:lnTo>
                  <a:pt x="47993" y="40805"/>
                </a:lnTo>
                <a:lnTo>
                  <a:pt x="121486" y="40805"/>
                </a:lnTo>
                <a:lnTo>
                  <a:pt x="121099" y="38694"/>
                </a:lnTo>
                <a:lnTo>
                  <a:pt x="104597" y="16560"/>
                </a:lnTo>
                <a:lnTo>
                  <a:pt x="79779" y="3981"/>
                </a:lnTo>
                <a:lnTo>
                  <a:pt x="48844" y="0"/>
                </a:lnTo>
                <a:close/>
              </a:path>
              <a:path w="127635" h="139065">
                <a:moveTo>
                  <a:pt x="121486" y="40805"/>
                </a:moveTo>
                <a:lnTo>
                  <a:pt x="51066" y="40805"/>
                </a:lnTo>
                <a:lnTo>
                  <a:pt x="62836" y="42807"/>
                </a:lnTo>
                <a:lnTo>
                  <a:pt x="71654" y="48674"/>
                </a:lnTo>
                <a:lnTo>
                  <a:pt x="77189" y="58191"/>
                </a:lnTo>
                <a:lnTo>
                  <a:pt x="79108" y="71145"/>
                </a:lnTo>
                <a:lnTo>
                  <a:pt x="77004" y="83102"/>
                </a:lnTo>
                <a:lnTo>
                  <a:pt x="71177" y="91776"/>
                </a:lnTo>
                <a:lnTo>
                  <a:pt x="62349" y="97059"/>
                </a:lnTo>
                <a:lnTo>
                  <a:pt x="51244" y="98844"/>
                </a:lnTo>
                <a:lnTo>
                  <a:pt x="122220" y="98844"/>
                </a:lnTo>
                <a:lnTo>
                  <a:pt x="127088" y="71335"/>
                </a:lnTo>
                <a:lnTo>
                  <a:pt x="121486" y="40805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65979" y="6400915"/>
            <a:ext cx="296043" cy="14435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83659" y="6616244"/>
            <a:ext cx="94691" cy="1278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06346" y="6616242"/>
            <a:ext cx="0" cy="128270"/>
          </a:xfrm>
          <a:custGeom>
            <a:avLst/>
            <a:gdLst/>
            <a:ahLst/>
            <a:cxnLst/>
            <a:rect l="l" t="t" r="r" b="b"/>
            <a:pathLst>
              <a:path h="128270">
                <a:moveTo>
                  <a:pt x="0" y="0"/>
                </a:moveTo>
                <a:lnTo>
                  <a:pt x="0" y="127850"/>
                </a:lnTo>
              </a:path>
            </a:pathLst>
          </a:custGeom>
          <a:ln w="17246">
            <a:solidFill>
              <a:srgbClr val="DDB2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37015" y="6649205"/>
            <a:ext cx="79743" cy="9719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44384" y="6626202"/>
            <a:ext cx="150677" cy="12019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60047" y="6616242"/>
            <a:ext cx="98526" cy="12785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281976" y="6616244"/>
            <a:ext cx="362709" cy="13015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69603" y="6617195"/>
            <a:ext cx="22860" cy="127000"/>
          </a:xfrm>
          <a:custGeom>
            <a:avLst/>
            <a:gdLst/>
            <a:ahLst/>
            <a:cxnLst/>
            <a:rect l="l" t="t" r="r" b="b"/>
            <a:pathLst>
              <a:path w="22860" h="127000">
                <a:moveTo>
                  <a:pt x="19951" y="34315"/>
                </a:moveTo>
                <a:lnTo>
                  <a:pt x="2692" y="34315"/>
                </a:lnTo>
                <a:lnTo>
                  <a:pt x="2692" y="126898"/>
                </a:lnTo>
                <a:lnTo>
                  <a:pt x="19951" y="126898"/>
                </a:lnTo>
                <a:lnTo>
                  <a:pt x="19951" y="34315"/>
                </a:lnTo>
                <a:close/>
              </a:path>
              <a:path w="22860" h="127000">
                <a:moveTo>
                  <a:pt x="17259" y="0"/>
                </a:moveTo>
                <a:lnTo>
                  <a:pt x="5181" y="0"/>
                </a:lnTo>
                <a:lnTo>
                  <a:pt x="0" y="4800"/>
                </a:lnTo>
                <a:lnTo>
                  <a:pt x="0" y="17068"/>
                </a:lnTo>
                <a:lnTo>
                  <a:pt x="5181" y="22047"/>
                </a:lnTo>
                <a:lnTo>
                  <a:pt x="17259" y="22047"/>
                </a:lnTo>
                <a:lnTo>
                  <a:pt x="22237" y="17068"/>
                </a:lnTo>
                <a:lnTo>
                  <a:pt x="22237" y="4800"/>
                </a:lnTo>
                <a:lnTo>
                  <a:pt x="17259" y="0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16963" y="6649205"/>
            <a:ext cx="79743" cy="9489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18382" y="6649213"/>
            <a:ext cx="88938" cy="13244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71359" y="6616240"/>
            <a:ext cx="309989" cy="13015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03201" y="6616244"/>
            <a:ext cx="88950" cy="13014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14006" y="6649215"/>
            <a:ext cx="91439" cy="9718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27117" y="6603349"/>
            <a:ext cx="361262" cy="17832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52900" y="4477432"/>
            <a:ext cx="1080135" cy="0"/>
          </a:xfrm>
          <a:custGeom>
            <a:avLst/>
            <a:gdLst/>
            <a:ahLst/>
            <a:cxnLst/>
            <a:rect l="l" t="t" r="r" b="b"/>
            <a:pathLst>
              <a:path w="1080135">
                <a:moveTo>
                  <a:pt x="0" y="0"/>
                </a:moveTo>
                <a:lnTo>
                  <a:pt x="1080109" y="0"/>
                </a:lnTo>
              </a:path>
            </a:pathLst>
          </a:custGeom>
          <a:ln w="12700">
            <a:solidFill>
              <a:srgbClr val="004B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66900" y="4477432"/>
            <a:ext cx="1259205" cy="0"/>
          </a:xfrm>
          <a:custGeom>
            <a:avLst/>
            <a:gdLst/>
            <a:ahLst/>
            <a:cxnLst/>
            <a:rect l="l" t="t" r="r" b="b"/>
            <a:pathLst>
              <a:path w="1259205">
                <a:moveTo>
                  <a:pt x="0" y="0"/>
                </a:moveTo>
                <a:lnTo>
                  <a:pt x="1258976" y="0"/>
                </a:lnTo>
              </a:path>
            </a:pathLst>
          </a:custGeom>
          <a:ln w="12700">
            <a:solidFill>
              <a:srgbClr val="004B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4477432"/>
            <a:ext cx="1042035" cy="0"/>
          </a:xfrm>
          <a:custGeom>
            <a:avLst/>
            <a:gdLst/>
            <a:ahLst/>
            <a:cxnLst/>
            <a:rect l="l" t="t" r="r" b="b"/>
            <a:pathLst>
              <a:path w="1042034">
                <a:moveTo>
                  <a:pt x="0" y="0"/>
                </a:moveTo>
                <a:lnTo>
                  <a:pt x="1041996" y="0"/>
                </a:lnTo>
              </a:path>
            </a:pathLst>
          </a:custGeom>
          <a:ln w="12700">
            <a:solidFill>
              <a:srgbClr val="004B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041996" y="4355858"/>
            <a:ext cx="825500" cy="240665"/>
          </a:xfrm>
          <a:prstGeom prst="rect">
            <a:avLst/>
          </a:prstGeom>
          <a:solidFill>
            <a:srgbClr val="0D4C85"/>
          </a:solidFill>
        </p:spPr>
        <p:txBody>
          <a:bodyPr vert="horz" wrap="square" lIns="0" tIns="23495" rIns="0" bIns="0" rtlCol="0">
            <a:spAutoFit/>
          </a:bodyPr>
          <a:lstStyle/>
          <a:p>
            <a:pPr marL="191770">
              <a:lnSpc>
                <a:spcPct val="100000"/>
              </a:lnSpc>
              <a:spcBef>
                <a:spcPts val="185"/>
              </a:spcBef>
            </a:pPr>
            <a:r>
              <a:rPr sz="1000" b="1" spc="-15" dirty="0">
                <a:solidFill>
                  <a:srgbClr val="FFFFFF"/>
                </a:solidFill>
                <a:latin typeface="Arial"/>
                <a:cs typeface="Arial"/>
              </a:rPr>
              <a:t>ONLINE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25876" y="4355858"/>
            <a:ext cx="1027430" cy="240665"/>
          </a:xfrm>
          <a:prstGeom prst="rect">
            <a:avLst/>
          </a:prstGeom>
          <a:solidFill>
            <a:srgbClr val="0D4C85"/>
          </a:solidFill>
        </p:spPr>
        <p:txBody>
          <a:bodyPr vert="horz" wrap="square" lIns="0" tIns="36195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285"/>
              </a:spcBef>
            </a:pP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IN-PERSON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18210" y="7680261"/>
            <a:ext cx="114935" cy="2984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b="1" spc="-15" dirty="0">
                <a:solidFill>
                  <a:srgbClr val="FFFFFF"/>
                </a:solidFill>
                <a:latin typeface="Arial"/>
                <a:cs typeface="Arial"/>
              </a:rPr>
              <a:t>sbc.ucdavis.edu</a:t>
            </a:r>
            <a:r>
              <a:rPr sz="100" b="1" spc="-10" dirty="0">
                <a:solidFill>
                  <a:srgbClr val="FFFFFF"/>
                </a:solidFill>
                <a:latin typeface="Arial"/>
                <a:cs typeface="Arial"/>
              </a:rPr>
              <a:t> • </a:t>
            </a:r>
            <a:r>
              <a:rPr sz="100" b="1" spc="-15" dirty="0">
                <a:solidFill>
                  <a:srgbClr val="FFFFFF"/>
                </a:solidFill>
                <a:latin typeface="Arial"/>
                <a:cs typeface="Arial"/>
                <a:hlinkClick r:id="rId33"/>
              </a:rPr>
              <a:t>sbc@ucdavis.edu</a:t>
            </a:r>
            <a:r>
              <a:rPr sz="100" b="1" spc="-5" dirty="0">
                <a:solidFill>
                  <a:srgbClr val="FFFFFF"/>
                </a:solidFill>
                <a:latin typeface="Arial"/>
                <a:cs typeface="Arial"/>
                <a:hlinkClick r:id="rId33"/>
              </a:rPr>
              <a:t> </a:t>
            </a:r>
            <a:r>
              <a:rPr sz="100" b="1" spc="-10" dirty="0">
                <a:solidFill>
                  <a:srgbClr val="FFFFFF"/>
                </a:solidFill>
                <a:latin typeface="Arial"/>
                <a:cs typeface="Arial"/>
              </a:rPr>
              <a:t>•  </a:t>
            </a:r>
            <a:r>
              <a:rPr sz="100" b="1" spc="-15" dirty="0">
                <a:solidFill>
                  <a:srgbClr val="FFFFFF"/>
                </a:solidFill>
                <a:latin typeface="Arial"/>
                <a:cs typeface="Arial"/>
              </a:rPr>
              <a:t>Follow</a:t>
            </a:r>
            <a:r>
              <a:rPr sz="1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" b="1" spc="-20" dirty="0">
                <a:solidFill>
                  <a:srgbClr val="FFFFFF"/>
                </a:solidFill>
                <a:latin typeface="Arial"/>
                <a:cs typeface="Arial"/>
              </a:rPr>
              <a:t>SBC</a:t>
            </a:r>
            <a:r>
              <a:rPr sz="1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" b="1" spc="-2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165600" y="7607312"/>
            <a:ext cx="669285" cy="17778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01900" y="0"/>
            <a:ext cx="2755900" cy="5715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257800" cy="853440"/>
          </a:xfrm>
          <a:custGeom>
            <a:avLst/>
            <a:gdLst/>
            <a:ahLst/>
            <a:cxnLst/>
            <a:rect l="l" t="t" r="r" b="b"/>
            <a:pathLst>
              <a:path w="5257800" h="853440">
                <a:moveTo>
                  <a:pt x="0" y="853097"/>
                </a:moveTo>
                <a:lnTo>
                  <a:pt x="5257800" y="853097"/>
                </a:lnTo>
                <a:lnTo>
                  <a:pt x="5257800" y="0"/>
                </a:lnTo>
                <a:lnTo>
                  <a:pt x="0" y="0"/>
                </a:lnTo>
                <a:lnTo>
                  <a:pt x="0" y="853097"/>
                </a:lnTo>
                <a:close/>
              </a:path>
            </a:pathLst>
          </a:custGeom>
          <a:solidFill>
            <a:srgbClr val="004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08970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3175">
            <a:solidFill>
              <a:srgbClr val="DEB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08974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38100">
            <a:solidFill>
              <a:srgbClr val="D2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66990"/>
            <a:ext cx="1230122" cy="1327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339809"/>
            <a:ext cx="1230122" cy="2019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416869"/>
            <a:ext cx="1230122" cy="26083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159066"/>
            <a:ext cx="5257800" cy="428625"/>
          </a:xfrm>
          <a:custGeom>
            <a:avLst/>
            <a:gdLst/>
            <a:ahLst/>
            <a:cxnLst/>
            <a:rect l="l" t="t" r="r" b="b"/>
            <a:pathLst>
              <a:path w="5257800" h="428625">
                <a:moveTo>
                  <a:pt x="0" y="428142"/>
                </a:moveTo>
                <a:lnTo>
                  <a:pt x="5257800" y="428142"/>
                </a:lnTo>
                <a:lnTo>
                  <a:pt x="5257800" y="0"/>
                </a:lnTo>
                <a:lnTo>
                  <a:pt x="0" y="0"/>
                </a:lnTo>
                <a:lnTo>
                  <a:pt x="0" y="428142"/>
                </a:lnTo>
                <a:close/>
              </a:path>
            </a:pathLst>
          </a:custGeom>
          <a:solidFill>
            <a:srgbClr val="004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7815808"/>
            <a:ext cx="5257800" cy="121920"/>
          </a:xfrm>
          <a:custGeom>
            <a:avLst/>
            <a:gdLst/>
            <a:ahLst/>
            <a:cxnLst/>
            <a:rect l="l" t="t" r="r" b="b"/>
            <a:pathLst>
              <a:path w="5257800" h="121920">
                <a:moveTo>
                  <a:pt x="0" y="121691"/>
                </a:moveTo>
                <a:lnTo>
                  <a:pt x="5257800" y="121691"/>
                </a:lnTo>
                <a:lnTo>
                  <a:pt x="5257800" y="0"/>
                </a:lnTo>
                <a:lnTo>
                  <a:pt x="0" y="0"/>
                </a:lnTo>
                <a:lnTo>
                  <a:pt x="0" y="121691"/>
                </a:lnTo>
                <a:close/>
              </a:path>
            </a:pathLst>
          </a:custGeom>
          <a:solidFill>
            <a:srgbClr val="004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093572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3175">
            <a:solidFill>
              <a:srgbClr val="DEB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7093570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38100">
            <a:solidFill>
              <a:srgbClr val="D2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3675" y="7276936"/>
            <a:ext cx="147955" cy="196850"/>
          </a:xfrm>
          <a:custGeom>
            <a:avLst/>
            <a:gdLst/>
            <a:ahLst/>
            <a:cxnLst/>
            <a:rect l="l" t="t" r="r" b="b"/>
            <a:pathLst>
              <a:path w="147954" h="196850">
                <a:moveTo>
                  <a:pt x="19100" y="128409"/>
                </a:moveTo>
                <a:lnTo>
                  <a:pt x="0" y="178955"/>
                </a:lnTo>
                <a:lnTo>
                  <a:pt x="16195" y="186314"/>
                </a:lnTo>
                <a:lnTo>
                  <a:pt x="33739" y="191793"/>
                </a:lnTo>
                <a:lnTo>
                  <a:pt x="51733" y="195213"/>
                </a:lnTo>
                <a:lnTo>
                  <a:pt x="69278" y="196392"/>
                </a:lnTo>
                <a:lnTo>
                  <a:pt x="97909" y="192173"/>
                </a:lnTo>
                <a:lnTo>
                  <a:pt x="122932" y="179484"/>
                </a:lnTo>
                <a:lnTo>
                  <a:pt x="140655" y="158282"/>
                </a:lnTo>
                <a:lnTo>
                  <a:pt x="142683" y="149313"/>
                </a:lnTo>
                <a:lnTo>
                  <a:pt x="65100" y="149313"/>
                </a:lnTo>
                <a:lnTo>
                  <a:pt x="53739" y="147708"/>
                </a:lnTo>
                <a:lnTo>
                  <a:pt x="42527" y="143768"/>
                </a:lnTo>
                <a:lnTo>
                  <a:pt x="31937" y="138092"/>
                </a:lnTo>
                <a:lnTo>
                  <a:pt x="22440" y="131279"/>
                </a:lnTo>
                <a:lnTo>
                  <a:pt x="19100" y="128409"/>
                </a:lnTo>
                <a:close/>
              </a:path>
              <a:path w="147954" h="196850">
                <a:moveTo>
                  <a:pt x="84302" y="0"/>
                </a:moveTo>
                <a:lnTo>
                  <a:pt x="55582" y="4662"/>
                </a:lnTo>
                <a:lnTo>
                  <a:pt x="30573" y="18307"/>
                </a:lnTo>
                <a:lnTo>
                  <a:pt x="12906" y="40419"/>
                </a:lnTo>
                <a:lnTo>
                  <a:pt x="6210" y="70484"/>
                </a:lnTo>
                <a:lnTo>
                  <a:pt x="9969" y="90292"/>
                </a:lnTo>
                <a:lnTo>
                  <a:pt x="53263" y="120891"/>
                </a:lnTo>
                <a:lnTo>
                  <a:pt x="81978" y="126199"/>
                </a:lnTo>
                <a:lnTo>
                  <a:pt x="83324" y="134683"/>
                </a:lnTo>
                <a:lnTo>
                  <a:pt x="83116" y="141807"/>
                </a:lnTo>
                <a:lnTo>
                  <a:pt x="79917" y="146375"/>
                </a:lnTo>
                <a:lnTo>
                  <a:pt x="73866" y="148754"/>
                </a:lnTo>
                <a:lnTo>
                  <a:pt x="65100" y="149313"/>
                </a:lnTo>
                <a:lnTo>
                  <a:pt x="142683" y="149313"/>
                </a:lnTo>
                <a:lnTo>
                  <a:pt x="147383" y="128523"/>
                </a:lnTo>
                <a:lnTo>
                  <a:pt x="143817" y="107316"/>
                </a:lnTo>
                <a:lnTo>
                  <a:pt x="133894" y="91617"/>
                </a:lnTo>
                <a:lnTo>
                  <a:pt x="118778" y="80757"/>
                </a:lnTo>
                <a:lnTo>
                  <a:pt x="99631" y="74066"/>
                </a:lnTo>
                <a:lnTo>
                  <a:pt x="79806" y="69265"/>
                </a:lnTo>
                <a:lnTo>
                  <a:pt x="71678" y="66890"/>
                </a:lnTo>
                <a:lnTo>
                  <a:pt x="69862" y="61213"/>
                </a:lnTo>
                <a:lnTo>
                  <a:pt x="69571" y="53045"/>
                </a:lnTo>
                <a:lnTo>
                  <a:pt x="73459" y="48079"/>
                </a:lnTo>
                <a:lnTo>
                  <a:pt x="79210" y="45651"/>
                </a:lnTo>
                <a:lnTo>
                  <a:pt x="84505" y="45097"/>
                </a:lnTo>
                <a:lnTo>
                  <a:pt x="130913" y="45097"/>
                </a:lnTo>
                <a:lnTo>
                  <a:pt x="141427" y="16725"/>
                </a:lnTo>
                <a:lnTo>
                  <a:pt x="127940" y="9263"/>
                </a:lnTo>
                <a:lnTo>
                  <a:pt x="113960" y="4052"/>
                </a:lnTo>
                <a:lnTo>
                  <a:pt x="99432" y="997"/>
                </a:lnTo>
                <a:lnTo>
                  <a:pt x="84302" y="0"/>
                </a:lnTo>
                <a:close/>
              </a:path>
              <a:path w="147954" h="196850">
                <a:moveTo>
                  <a:pt x="130913" y="45097"/>
                </a:moveTo>
                <a:lnTo>
                  <a:pt x="84505" y="45097"/>
                </a:lnTo>
                <a:lnTo>
                  <a:pt x="96883" y="47013"/>
                </a:lnTo>
                <a:lnTo>
                  <a:pt x="107796" y="51088"/>
                </a:lnTo>
                <a:lnTo>
                  <a:pt x="117143" y="56274"/>
                </a:lnTo>
                <a:lnTo>
                  <a:pt x="124828" y="61518"/>
                </a:lnTo>
                <a:lnTo>
                  <a:pt x="130913" y="45097"/>
                </a:lnTo>
                <a:close/>
              </a:path>
            </a:pathLst>
          </a:custGeom>
          <a:solidFill>
            <a:srgbClr val="DEB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56794" y="728002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61"/>
                </a:lnTo>
              </a:path>
            </a:pathLst>
          </a:custGeom>
          <a:ln w="65544">
            <a:solidFill>
              <a:srgbClr val="DEB4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22467" y="7280027"/>
            <a:ext cx="194945" cy="190500"/>
          </a:xfrm>
          <a:custGeom>
            <a:avLst/>
            <a:gdLst/>
            <a:ahLst/>
            <a:cxnLst/>
            <a:rect l="l" t="t" r="r" b="b"/>
            <a:pathLst>
              <a:path w="194944" h="190500">
                <a:moveTo>
                  <a:pt x="68071" y="0"/>
                </a:moveTo>
                <a:lnTo>
                  <a:pt x="0" y="0"/>
                </a:lnTo>
                <a:lnTo>
                  <a:pt x="69519" y="190461"/>
                </a:lnTo>
                <a:lnTo>
                  <a:pt x="124955" y="190461"/>
                </a:lnTo>
                <a:lnTo>
                  <a:pt x="152618" y="114934"/>
                </a:lnTo>
                <a:lnTo>
                  <a:pt x="97243" y="114934"/>
                </a:lnTo>
                <a:lnTo>
                  <a:pt x="68071" y="0"/>
                </a:lnTo>
                <a:close/>
              </a:path>
              <a:path w="194944" h="190500">
                <a:moveTo>
                  <a:pt x="194716" y="0"/>
                </a:moveTo>
                <a:lnTo>
                  <a:pt x="126390" y="0"/>
                </a:lnTo>
                <a:lnTo>
                  <a:pt x="97243" y="114934"/>
                </a:lnTo>
                <a:lnTo>
                  <a:pt x="152618" y="114934"/>
                </a:lnTo>
                <a:lnTo>
                  <a:pt x="194716" y="0"/>
                </a:lnTo>
                <a:close/>
              </a:path>
            </a:pathLst>
          </a:custGeom>
          <a:solidFill>
            <a:srgbClr val="DEB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0700" y="7280027"/>
            <a:ext cx="200025" cy="190500"/>
          </a:xfrm>
          <a:custGeom>
            <a:avLst/>
            <a:gdLst/>
            <a:ahLst/>
            <a:cxnLst/>
            <a:rect l="l" t="t" r="r" b="b"/>
            <a:pathLst>
              <a:path w="200025" h="190500">
                <a:moveTo>
                  <a:pt x="134988" y="0"/>
                </a:moveTo>
                <a:lnTo>
                  <a:pt x="62318" y="0"/>
                </a:lnTo>
                <a:lnTo>
                  <a:pt x="0" y="190461"/>
                </a:lnTo>
                <a:lnTo>
                  <a:pt x="69291" y="190461"/>
                </a:lnTo>
                <a:lnTo>
                  <a:pt x="74536" y="166535"/>
                </a:lnTo>
                <a:lnTo>
                  <a:pt x="191710" y="166535"/>
                </a:lnTo>
                <a:lnTo>
                  <a:pt x="176328" y="121373"/>
                </a:lnTo>
                <a:lnTo>
                  <a:pt x="86334" y="121373"/>
                </a:lnTo>
                <a:lnTo>
                  <a:pt x="99390" y="54978"/>
                </a:lnTo>
                <a:lnTo>
                  <a:pt x="153713" y="54978"/>
                </a:lnTo>
                <a:lnTo>
                  <a:pt x="134988" y="0"/>
                </a:lnTo>
                <a:close/>
              </a:path>
              <a:path w="200025" h="190500">
                <a:moveTo>
                  <a:pt x="191710" y="166535"/>
                </a:moveTo>
                <a:lnTo>
                  <a:pt x="124002" y="166535"/>
                </a:lnTo>
                <a:lnTo>
                  <a:pt x="130568" y="190461"/>
                </a:lnTo>
                <a:lnTo>
                  <a:pt x="199859" y="190461"/>
                </a:lnTo>
                <a:lnTo>
                  <a:pt x="191710" y="166535"/>
                </a:lnTo>
                <a:close/>
              </a:path>
              <a:path w="200025" h="190500">
                <a:moveTo>
                  <a:pt x="153713" y="54978"/>
                </a:moveTo>
                <a:lnTo>
                  <a:pt x="99390" y="54978"/>
                </a:lnTo>
                <a:lnTo>
                  <a:pt x="101951" y="68776"/>
                </a:lnTo>
                <a:lnTo>
                  <a:pt x="106408" y="91219"/>
                </a:lnTo>
                <a:lnTo>
                  <a:pt x="112522" y="121373"/>
                </a:lnTo>
                <a:lnTo>
                  <a:pt x="176328" y="121373"/>
                </a:lnTo>
                <a:lnTo>
                  <a:pt x="153713" y="54978"/>
                </a:lnTo>
                <a:close/>
              </a:path>
            </a:pathLst>
          </a:custGeom>
          <a:solidFill>
            <a:srgbClr val="DEB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90583" y="7280032"/>
            <a:ext cx="175260" cy="190500"/>
          </a:xfrm>
          <a:custGeom>
            <a:avLst/>
            <a:gdLst/>
            <a:ahLst/>
            <a:cxnLst/>
            <a:rect l="l" t="t" r="r" b="b"/>
            <a:pathLst>
              <a:path w="175260" h="190500">
                <a:moveTo>
                  <a:pt x="67132" y="0"/>
                </a:moveTo>
                <a:lnTo>
                  <a:pt x="0" y="0"/>
                </a:lnTo>
                <a:lnTo>
                  <a:pt x="0" y="190347"/>
                </a:lnTo>
                <a:lnTo>
                  <a:pt x="83388" y="190461"/>
                </a:lnTo>
                <a:lnTo>
                  <a:pt x="120129" y="183941"/>
                </a:lnTo>
                <a:lnTo>
                  <a:pt x="149002" y="165365"/>
                </a:lnTo>
                <a:lnTo>
                  <a:pt x="167884" y="136214"/>
                </a:lnTo>
                <a:lnTo>
                  <a:pt x="167964" y="135762"/>
                </a:lnTo>
                <a:lnTo>
                  <a:pt x="65951" y="135762"/>
                </a:lnTo>
                <a:lnTo>
                  <a:pt x="65951" y="56045"/>
                </a:lnTo>
                <a:lnTo>
                  <a:pt x="166955" y="56045"/>
                </a:lnTo>
                <a:lnTo>
                  <a:pt x="166421" y="53133"/>
                </a:lnTo>
                <a:lnTo>
                  <a:pt x="143746" y="22737"/>
                </a:lnTo>
                <a:lnTo>
                  <a:pt x="109644" y="5465"/>
                </a:lnTo>
                <a:lnTo>
                  <a:pt x="67132" y="0"/>
                </a:lnTo>
                <a:close/>
              </a:path>
              <a:path w="175260" h="190500">
                <a:moveTo>
                  <a:pt x="166955" y="56045"/>
                </a:moveTo>
                <a:lnTo>
                  <a:pt x="70116" y="56045"/>
                </a:lnTo>
                <a:lnTo>
                  <a:pt x="86332" y="58795"/>
                </a:lnTo>
                <a:lnTo>
                  <a:pt x="98467" y="66852"/>
                </a:lnTo>
                <a:lnTo>
                  <a:pt x="106076" y="79930"/>
                </a:lnTo>
                <a:lnTo>
                  <a:pt x="108712" y="97739"/>
                </a:lnTo>
                <a:lnTo>
                  <a:pt x="105820" y="114160"/>
                </a:lnTo>
                <a:lnTo>
                  <a:pt x="97812" y="126066"/>
                </a:lnTo>
                <a:lnTo>
                  <a:pt x="85684" y="133315"/>
                </a:lnTo>
                <a:lnTo>
                  <a:pt x="70434" y="135762"/>
                </a:lnTo>
                <a:lnTo>
                  <a:pt x="167964" y="135762"/>
                </a:lnTo>
                <a:lnTo>
                  <a:pt x="174650" y="97967"/>
                </a:lnTo>
                <a:lnTo>
                  <a:pt x="166955" y="56045"/>
                </a:lnTo>
                <a:close/>
              </a:path>
            </a:pathLst>
          </a:custGeom>
          <a:solidFill>
            <a:srgbClr val="DEB4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55355" y="7275261"/>
            <a:ext cx="406690" cy="198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01748" y="1098587"/>
            <a:ext cx="3688079" cy="553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040"/>
              </a:lnSpc>
              <a:spcBef>
                <a:spcPts val="100"/>
              </a:spcBef>
            </a:pP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Seed </a:t>
            </a:r>
            <a:r>
              <a:rPr sz="900" b="1" spc="-30" dirty="0">
                <a:solidFill>
                  <a:srgbClr val="D29600"/>
                </a:solidFill>
                <a:latin typeface="Arial"/>
                <a:cs typeface="Arial"/>
              </a:rPr>
              <a:t>Production</a:t>
            </a:r>
            <a:endParaRPr sz="900">
              <a:latin typeface="Arial"/>
              <a:cs typeface="Arial"/>
            </a:endParaRPr>
          </a:p>
          <a:p>
            <a:pPr marL="38100" marR="34925">
              <a:lnSpc>
                <a:spcPts val="900"/>
              </a:lnSpc>
              <a:spcBef>
                <a:spcPts val="40"/>
              </a:spcBef>
            </a:pP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course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designed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enhance participants’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knowledge of the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underlying 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biology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roles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bees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insect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pollinators, 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how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manage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crops from agronomic, quality control, 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genetic integrity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standpoints, and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how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meet new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challenges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through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r>
              <a:rPr sz="8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research.  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course includes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wet-seeded vegetable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crops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(cucurbits,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tomatoes and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peppers),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dry-seeded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vegetable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crops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(brassicas,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carrots,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onions,),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major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agronomic crops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(canola,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corn).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Attention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also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given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organic seed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production.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ts val="1040"/>
              </a:lnSpc>
              <a:spcBef>
                <a:spcPts val="720"/>
              </a:spcBef>
            </a:pPr>
            <a:r>
              <a:rPr sz="900" b="1" spc="-20" dirty="0">
                <a:solidFill>
                  <a:srgbClr val="D29600"/>
                </a:solidFill>
                <a:latin typeface="Arial"/>
                <a:cs typeface="Arial"/>
              </a:rPr>
              <a:t>Plant </a:t>
            </a: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Breeding </a:t>
            </a:r>
            <a:r>
              <a:rPr sz="900" b="1" spc="-30" dirty="0">
                <a:solidFill>
                  <a:srgbClr val="D29600"/>
                </a:solidFill>
                <a:latin typeface="Arial"/>
                <a:cs typeface="Arial"/>
              </a:rPr>
              <a:t>Academy</a:t>
            </a:r>
            <a:r>
              <a:rPr sz="900" b="1" spc="-120" dirty="0">
                <a:solidFill>
                  <a:srgbClr val="D29600"/>
                </a:solidFill>
                <a:latin typeface="Arial"/>
                <a:cs typeface="Arial"/>
              </a:rPr>
              <a:t> </a:t>
            </a:r>
            <a:r>
              <a:rPr sz="900" b="1" spc="-40" dirty="0">
                <a:solidFill>
                  <a:srgbClr val="D29600"/>
                </a:solidFill>
                <a:latin typeface="Arial"/>
                <a:cs typeface="Arial"/>
              </a:rPr>
              <a:t>E-Series</a:t>
            </a:r>
            <a:endParaRPr sz="900">
              <a:latin typeface="Arial"/>
              <a:cs typeface="Arial"/>
            </a:endParaRPr>
          </a:p>
          <a:p>
            <a:pPr marL="38100" marR="67945">
              <a:lnSpc>
                <a:spcPts val="900"/>
              </a:lnSpc>
              <a:spcBef>
                <a:spcPts val="40"/>
              </a:spcBef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part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UC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Davis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Plant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Breeding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Academy</a:t>
            </a:r>
            <a:r>
              <a:rPr sz="675" spc="-15" baseline="30864" dirty="0">
                <a:solidFill>
                  <a:srgbClr val="231F20"/>
                </a:solidFill>
                <a:latin typeface="Arial"/>
                <a:cs typeface="Arial"/>
              </a:rPr>
              <a:t>SM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educational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programs,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these short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courses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consisting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two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half-days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ofered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online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format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only.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curriculums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focus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practical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application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theories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statistics,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experimental design, quantitative genetics, principles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plant breeding, hybrid  breeding,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more.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Designed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make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immediate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impacts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daily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work of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plant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breeding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teams,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other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</a:t>
            </a:r>
            <a:r>
              <a:rPr sz="8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professionals.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ts val="1040"/>
              </a:lnSpc>
              <a:spcBef>
                <a:spcPts val="720"/>
              </a:spcBef>
            </a:pP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Seed </a:t>
            </a:r>
            <a:r>
              <a:rPr sz="900" b="1" spc="-35" dirty="0">
                <a:solidFill>
                  <a:srgbClr val="D29600"/>
                </a:solidFill>
                <a:latin typeface="Arial"/>
                <a:cs typeface="Arial"/>
              </a:rPr>
              <a:t>Biology </a:t>
            </a: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and</a:t>
            </a:r>
            <a:r>
              <a:rPr sz="900" b="1" spc="-5" dirty="0">
                <a:solidFill>
                  <a:srgbClr val="D29600"/>
                </a:solidFill>
                <a:latin typeface="Arial"/>
                <a:cs typeface="Arial"/>
              </a:rPr>
              <a:t> </a:t>
            </a:r>
            <a:r>
              <a:rPr sz="900" b="1" spc="-20" dirty="0">
                <a:solidFill>
                  <a:srgbClr val="D29600"/>
                </a:solidFill>
                <a:latin typeface="Arial"/>
                <a:cs typeface="Arial"/>
              </a:rPr>
              <a:t>Quality</a:t>
            </a:r>
            <a:endParaRPr sz="900">
              <a:latin typeface="Arial"/>
              <a:cs typeface="Arial"/>
            </a:endParaRPr>
          </a:p>
          <a:p>
            <a:pPr marL="38100" marR="30480">
              <a:lnSpc>
                <a:spcPts val="900"/>
              </a:lnSpc>
              <a:spcBef>
                <a:spcPts val="40"/>
              </a:spcBef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Presenting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scientific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background for production,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handling, storage and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quality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control procedures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industry,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two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half-day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course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been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updated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suited for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both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beginning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experienced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</a:t>
            </a:r>
            <a:r>
              <a:rPr sz="8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professionals.</a:t>
            </a:r>
            <a:endParaRPr sz="800">
              <a:latin typeface="Arial"/>
              <a:cs typeface="Arial"/>
            </a:endParaRPr>
          </a:p>
          <a:p>
            <a:pPr marL="38100" marR="46355">
              <a:lnSpc>
                <a:spcPts val="900"/>
              </a:lnSpc>
            </a:pP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course presents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scientific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background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technical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protocols for 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assessing,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enhancing and maintaining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high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quality and updates participants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on new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information in these topics,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including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pathology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enhancement.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ts val="1040"/>
              </a:lnSpc>
              <a:spcBef>
                <a:spcPts val="720"/>
              </a:spcBef>
            </a:pPr>
            <a:r>
              <a:rPr sz="900" b="1" spc="-15" dirty="0">
                <a:solidFill>
                  <a:srgbClr val="D29600"/>
                </a:solidFill>
                <a:latin typeface="Arial"/>
                <a:cs typeface="Arial"/>
              </a:rPr>
              <a:t>Hemp </a:t>
            </a: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Breeding and Seed</a:t>
            </a:r>
            <a:r>
              <a:rPr sz="900" b="1" spc="-20" dirty="0">
                <a:solidFill>
                  <a:srgbClr val="D2960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D29600"/>
                </a:solidFill>
                <a:latin typeface="Arial"/>
                <a:cs typeface="Arial"/>
              </a:rPr>
              <a:t>Production</a:t>
            </a:r>
            <a:endParaRPr sz="900">
              <a:latin typeface="Arial"/>
              <a:cs typeface="Arial"/>
            </a:endParaRPr>
          </a:p>
          <a:p>
            <a:pPr marL="38100" marR="135255">
              <a:lnSpc>
                <a:spcPts val="900"/>
              </a:lnSpc>
              <a:spcBef>
                <a:spcPts val="4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Designed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enhance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knowledge 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professionals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working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hemp  improvement and propagation, this two-day course covers hemp seed 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production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topics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such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flowering,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pollination, seed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development,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harvesting,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certification,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genomics,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genetics,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sex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expression,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breeding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schemes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intellectual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property protection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options.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ts val="1040"/>
              </a:lnSpc>
              <a:spcBef>
                <a:spcPts val="720"/>
              </a:spcBef>
            </a:pP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Seed </a:t>
            </a:r>
            <a:r>
              <a:rPr sz="900" b="1" spc="-45" dirty="0">
                <a:solidFill>
                  <a:srgbClr val="D29600"/>
                </a:solidFill>
                <a:latin typeface="Arial"/>
                <a:cs typeface="Arial"/>
              </a:rPr>
              <a:t>Business</a:t>
            </a:r>
            <a:r>
              <a:rPr sz="900" b="1" spc="-20" dirty="0">
                <a:solidFill>
                  <a:srgbClr val="D29600"/>
                </a:solidFill>
                <a:latin typeface="Arial"/>
                <a:cs typeface="Arial"/>
              </a:rPr>
              <a:t> </a:t>
            </a:r>
            <a:r>
              <a:rPr sz="900" b="1" spc="-70" dirty="0">
                <a:solidFill>
                  <a:srgbClr val="D29600"/>
                </a:solidFill>
                <a:latin typeface="Arial"/>
                <a:cs typeface="Arial"/>
              </a:rPr>
              <a:t>101</a:t>
            </a:r>
            <a:endParaRPr sz="900">
              <a:latin typeface="Arial"/>
              <a:cs typeface="Arial"/>
            </a:endParaRPr>
          </a:p>
          <a:p>
            <a:pPr marL="38100" marR="33655">
              <a:lnSpc>
                <a:spcPts val="900"/>
              </a:lnSpc>
              <a:spcBef>
                <a:spcPts val="4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Attracting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retaining talented new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employees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critical challenge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industry. Seed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Business </a:t>
            </a:r>
            <a:r>
              <a:rPr sz="800" spc="-105" dirty="0">
                <a:solidFill>
                  <a:srgbClr val="231F20"/>
                </a:solidFill>
                <a:latin typeface="Arial"/>
                <a:cs typeface="Arial"/>
              </a:rPr>
              <a:t>101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was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created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input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from industry executives 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accelerate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careers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promising employees and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managers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industry. Shorten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learning curve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current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future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leaders,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professionals,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including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ag.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investors,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help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them avoid costly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mistakes.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ts val="880"/>
              </a:lnSpc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Instructors are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experienced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successful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executives.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ts val="1040"/>
              </a:lnSpc>
              <a:spcBef>
                <a:spcPts val="740"/>
              </a:spcBef>
            </a:pPr>
            <a:r>
              <a:rPr sz="900" b="1" spc="-20" dirty="0">
                <a:solidFill>
                  <a:srgbClr val="D29600"/>
                </a:solidFill>
                <a:latin typeface="Arial"/>
                <a:cs typeface="Arial"/>
              </a:rPr>
              <a:t>Plant </a:t>
            </a:r>
            <a:r>
              <a:rPr sz="900" b="1" spc="-25" dirty="0">
                <a:solidFill>
                  <a:srgbClr val="D29600"/>
                </a:solidFill>
                <a:latin typeface="Arial"/>
                <a:cs typeface="Arial"/>
              </a:rPr>
              <a:t>Breeding </a:t>
            </a:r>
            <a:r>
              <a:rPr sz="900" b="1" spc="-30" dirty="0">
                <a:solidFill>
                  <a:srgbClr val="D29600"/>
                </a:solidFill>
                <a:latin typeface="Arial"/>
                <a:cs typeface="Arial"/>
              </a:rPr>
              <a:t>Academy</a:t>
            </a:r>
            <a:endParaRPr sz="900">
              <a:latin typeface="Arial"/>
              <a:cs typeface="Arial"/>
            </a:endParaRPr>
          </a:p>
          <a:p>
            <a:pPr marL="38100" marR="58419">
              <a:lnSpc>
                <a:spcPts val="900"/>
              </a:lnSpc>
              <a:spcBef>
                <a:spcPts val="40"/>
              </a:spcBef>
            </a:pP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Academy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premium professional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development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course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recognized by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global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seed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industry. It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was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designed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supply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professional</a:t>
            </a:r>
            <a:r>
              <a:rPr sz="8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plant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breeders.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program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develops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enhances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skills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industry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personnel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around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world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enable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them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become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independent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plant breeders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contribute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larger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breeding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programs.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Courses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currently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being 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ofered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 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United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States,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Europe,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Africa.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82136" y="218902"/>
            <a:ext cx="485571" cy="5257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3275" y="248331"/>
            <a:ext cx="142240" cy="189865"/>
          </a:xfrm>
          <a:custGeom>
            <a:avLst/>
            <a:gdLst/>
            <a:ahLst/>
            <a:cxnLst/>
            <a:rect l="l" t="t" r="r" b="b"/>
            <a:pathLst>
              <a:path w="142239" h="189865">
                <a:moveTo>
                  <a:pt x="18465" y="123863"/>
                </a:moveTo>
                <a:lnTo>
                  <a:pt x="0" y="172580"/>
                </a:lnTo>
                <a:lnTo>
                  <a:pt x="15626" y="179666"/>
                </a:lnTo>
                <a:lnTo>
                  <a:pt x="32540" y="184942"/>
                </a:lnTo>
                <a:lnTo>
                  <a:pt x="49888" y="188234"/>
                </a:lnTo>
                <a:lnTo>
                  <a:pt x="66814" y="189369"/>
                </a:lnTo>
                <a:lnTo>
                  <a:pt x="94427" y="185304"/>
                </a:lnTo>
                <a:lnTo>
                  <a:pt x="118559" y="173078"/>
                </a:lnTo>
                <a:lnTo>
                  <a:pt x="135650" y="152647"/>
                </a:lnTo>
                <a:lnTo>
                  <a:pt x="137607" y="143992"/>
                </a:lnTo>
                <a:lnTo>
                  <a:pt x="62763" y="143992"/>
                </a:lnTo>
                <a:lnTo>
                  <a:pt x="51817" y="142436"/>
                </a:lnTo>
                <a:lnTo>
                  <a:pt x="41017" y="138639"/>
                </a:lnTo>
                <a:lnTo>
                  <a:pt x="30812" y="133166"/>
                </a:lnTo>
                <a:lnTo>
                  <a:pt x="21653" y="126580"/>
                </a:lnTo>
                <a:lnTo>
                  <a:pt x="18465" y="123863"/>
                </a:lnTo>
                <a:close/>
              </a:path>
              <a:path w="142239" h="189865">
                <a:moveTo>
                  <a:pt x="81305" y="0"/>
                </a:moveTo>
                <a:lnTo>
                  <a:pt x="53621" y="4502"/>
                </a:lnTo>
                <a:lnTo>
                  <a:pt x="29506" y="17672"/>
                </a:lnTo>
                <a:lnTo>
                  <a:pt x="12466" y="39004"/>
                </a:lnTo>
                <a:lnTo>
                  <a:pt x="6007" y="67995"/>
                </a:lnTo>
                <a:lnTo>
                  <a:pt x="9630" y="87062"/>
                </a:lnTo>
                <a:lnTo>
                  <a:pt x="51346" y="116573"/>
                </a:lnTo>
                <a:lnTo>
                  <a:pt x="79044" y="121691"/>
                </a:lnTo>
                <a:lnTo>
                  <a:pt x="80365" y="129921"/>
                </a:lnTo>
                <a:lnTo>
                  <a:pt x="80147" y="136763"/>
                </a:lnTo>
                <a:lnTo>
                  <a:pt x="77050" y="141157"/>
                </a:lnTo>
                <a:lnTo>
                  <a:pt x="71210" y="143451"/>
                </a:lnTo>
                <a:lnTo>
                  <a:pt x="62763" y="143992"/>
                </a:lnTo>
                <a:lnTo>
                  <a:pt x="137607" y="143992"/>
                </a:lnTo>
                <a:lnTo>
                  <a:pt x="142138" y="123964"/>
                </a:lnTo>
                <a:lnTo>
                  <a:pt x="138702" y="103511"/>
                </a:lnTo>
                <a:lnTo>
                  <a:pt x="129135" y="88371"/>
                </a:lnTo>
                <a:lnTo>
                  <a:pt x="114551" y="77896"/>
                </a:lnTo>
                <a:lnTo>
                  <a:pt x="96062" y="71437"/>
                </a:lnTo>
                <a:lnTo>
                  <a:pt x="76949" y="66802"/>
                </a:lnTo>
                <a:lnTo>
                  <a:pt x="69100" y="64503"/>
                </a:lnTo>
                <a:lnTo>
                  <a:pt x="67411" y="59080"/>
                </a:lnTo>
                <a:lnTo>
                  <a:pt x="67099" y="51182"/>
                </a:lnTo>
                <a:lnTo>
                  <a:pt x="70840" y="46388"/>
                </a:lnTo>
                <a:lnTo>
                  <a:pt x="76391" y="44044"/>
                </a:lnTo>
                <a:lnTo>
                  <a:pt x="81508" y="43497"/>
                </a:lnTo>
                <a:lnTo>
                  <a:pt x="126264" y="43497"/>
                </a:lnTo>
                <a:lnTo>
                  <a:pt x="136372" y="16141"/>
                </a:lnTo>
                <a:lnTo>
                  <a:pt x="123374" y="8947"/>
                </a:lnTo>
                <a:lnTo>
                  <a:pt x="109896" y="3917"/>
                </a:lnTo>
                <a:lnTo>
                  <a:pt x="95888" y="964"/>
                </a:lnTo>
                <a:lnTo>
                  <a:pt x="81305" y="0"/>
                </a:lnTo>
                <a:close/>
              </a:path>
              <a:path w="142239" h="189865">
                <a:moveTo>
                  <a:pt x="126264" y="43497"/>
                </a:moveTo>
                <a:lnTo>
                  <a:pt x="81508" y="43497"/>
                </a:lnTo>
                <a:lnTo>
                  <a:pt x="93449" y="45345"/>
                </a:lnTo>
                <a:lnTo>
                  <a:pt x="103982" y="49279"/>
                </a:lnTo>
                <a:lnTo>
                  <a:pt x="113003" y="54284"/>
                </a:lnTo>
                <a:lnTo>
                  <a:pt x="120408" y="59347"/>
                </a:lnTo>
                <a:lnTo>
                  <a:pt x="126264" y="43497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28068" y="251320"/>
            <a:ext cx="0" cy="184150"/>
          </a:xfrm>
          <a:custGeom>
            <a:avLst/>
            <a:gdLst/>
            <a:ahLst/>
            <a:cxnLst/>
            <a:rect l="l" t="t" r="r" b="b"/>
            <a:pathLst>
              <a:path h="184150">
                <a:moveTo>
                  <a:pt x="0" y="0"/>
                </a:moveTo>
                <a:lnTo>
                  <a:pt x="0" y="183654"/>
                </a:lnTo>
              </a:path>
            </a:pathLst>
          </a:custGeom>
          <a:ln w="63233">
            <a:solidFill>
              <a:srgbClr val="DDB2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02082" y="251315"/>
            <a:ext cx="187960" cy="184150"/>
          </a:xfrm>
          <a:custGeom>
            <a:avLst/>
            <a:gdLst/>
            <a:ahLst/>
            <a:cxnLst/>
            <a:rect l="l" t="t" r="r" b="b"/>
            <a:pathLst>
              <a:path w="187960" h="184150">
                <a:moveTo>
                  <a:pt x="65697" y="0"/>
                </a:moveTo>
                <a:lnTo>
                  <a:pt x="0" y="0"/>
                </a:lnTo>
                <a:lnTo>
                  <a:pt x="67106" y="183629"/>
                </a:lnTo>
                <a:lnTo>
                  <a:pt x="120510" y="183629"/>
                </a:lnTo>
                <a:lnTo>
                  <a:pt x="147188" y="110820"/>
                </a:lnTo>
                <a:lnTo>
                  <a:pt x="93814" y="110820"/>
                </a:lnTo>
                <a:lnTo>
                  <a:pt x="65697" y="0"/>
                </a:lnTo>
                <a:close/>
              </a:path>
              <a:path w="187960" h="184150">
                <a:moveTo>
                  <a:pt x="187794" y="0"/>
                </a:moveTo>
                <a:lnTo>
                  <a:pt x="121920" y="0"/>
                </a:lnTo>
                <a:lnTo>
                  <a:pt x="93814" y="110820"/>
                </a:lnTo>
                <a:lnTo>
                  <a:pt x="147188" y="110820"/>
                </a:lnTo>
                <a:lnTo>
                  <a:pt x="187794" y="0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46154" y="251325"/>
            <a:ext cx="193040" cy="184150"/>
          </a:xfrm>
          <a:custGeom>
            <a:avLst/>
            <a:gdLst/>
            <a:ahLst/>
            <a:cxnLst/>
            <a:rect l="l" t="t" r="r" b="b"/>
            <a:pathLst>
              <a:path w="193039" h="184150">
                <a:moveTo>
                  <a:pt x="130136" y="0"/>
                </a:moveTo>
                <a:lnTo>
                  <a:pt x="60096" y="0"/>
                </a:lnTo>
                <a:lnTo>
                  <a:pt x="0" y="183629"/>
                </a:lnTo>
                <a:lnTo>
                  <a:pt x="66802" y="183629"/>
                </a:lnTo>
                <a:lnTo>
                  <a:pt x="71894" y="160591"/>
                </a:lnTo>
                <a:lnTo>
                  <a:pt x="184892" y="160591"/>
                </a:lnTo>
                <a:lnTo>
                  <a:pt x="170040" y="117030"/>
                </a:lnTo>
                <a:lnTo>
                  <a:pt x="83248" y="117030"/>
                </a:lnTo>
                <a:lnTo>
                  <a:pt x="95846" y="52984"/>
                </a:lnTo>
                <a:lnTo>
                  <a:pt x="148202" y="52984"/>
                </a:lnTo>
                <a:lnTo>
                  <a:pt x="130136" y="0"/>
                </a:lnTo>
                <a:close/>
              </a:path>
              <a:path w="193039" h="184150">
                <a:moveTo>
                  <a:pt x="184892" y="160591"/>
                </a:moveTo>
                <a:lnTo>
                  <a:pt x="119583" y="160591"/>
                </a:lnTo>
                <a:lnTo>
                  <a:pt x="125869" y="183629"/>
                </a:lnTo>
                <a:lnTo>
                  <a:pt x="192747" y="183629"/>
                </a:lnTo>
                <a:lnTo>
                  <a:pt x="184892" y="160591"/>
                </a:lnTo>
                <a:close/>
              </a:path>
              <a:path w="193039" h="184150">
                <a:moveTo>
                  <a:pt x="148202" y="52984"/>
                </a:moveTo>
                <a:lnTo>
                  <a:pt x="95846" y="52984"/>
                </a:lnTo>
                <a:lnTo>
                  <a:pt x="98300" y="66308"/>
                </a:lnTo>
                <a:lnTo>
                  <a:pt x="102595" y="87955"/>
                </a:lnTo>
                <a:lnTo>
                  <a:pt x="108496" y="117030"/>
                </a:lnTo>
                <a:lnTo>
                  <a:pt x="170040" y="117030"/>
                </a:lnTo>
                <a:lnTo>
                  <a:pt x="148202" y="52984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82132" y="251321"/>
            <a:ext cx="168910" cy="184150"/>
          </a:xfrm>
          <a:custGeom>
            <a:avLst/>
            <a:gdLst/>
            <a:ahLst/>
            <a:cxnLst/>
            <a:rect l="l" t="t" r="r" b="b"/>
            <a:pathLst>
              <a:path w="168910" h="184150">
                <a:moveTo>
                  <a:pt x="64719" y="0"/>
                </a:moveTo>
                <a:lnTo>
                  <a:pt x="0" y="0"/>
                </a:lnTo>
                <a:lnTo>
                  <a:pt x="0" y="183565"/>
                </a:lnTo>
                <a:lnTo>
                  <a:pt x="80365" y="183629"/>
                </a:lnTo>
                <a:lnTo>
                  <a:pt x="115798" y="177346"/>
                </a:lnTo>
                <a:lnTo>
                  <a:pt x="143638" y="159448"/>
                </a:lnTo>
                <a:lnTo>
                  <a:pt x="161841" y="131358"/>
                </a:lnTo>
                <a:lnTo>
                  <a:pt x="161916" y="130936"/>
                </a:lnTo>
                <a:lnTo>
                  <a:pt x="63576" y="130936"/>
                </a:lnTo>
                <a:lnTo>
                  <a:pt x="63576" y="54051"/>
                </a:lnTo>
                <a:lnTo>
                  <a:pt x="160941" y="54051"/>
                </a:lnTo>
                <a:lnTo>
                  <a:pt x="160429" y="51258"/>
                </a:lnTo>
                <a:lnTo>
                  <a:pt x="138568" y="21937"/>
                </a:lnTo>
                <a:lnTo>
                  <a:pt x="105693" y="5273"/>
                </a:lnTo>
                <a:lnTo>
                  <a:pt x="64719" y="0"/>
                </a:lnTo>
                <a:close/>
              </a:path>
              <a:path w="168910" h="184150">
                <a:moveTo>
                  <a:pt x="160941" y="54051"/>
                </a:moveTo>
                <a:lnTo>
                  <a:pt x="67640" y="54051"/>
                </a:lnTo>
                <a:lnTo>
                  <a:pt x="83245" y="56704"/>
                </a:lnTo>
                <a:lnTo>
                  <a:pt x="94930" y="64474"/>
                </a:lnTo>
                <a:lnTo>
                  <a:pt x="102260" y="77079"/>
                </a:lnTo>
                <a:lnTo>
                  <a:pt x="104800" y="94233"/>
                </a:lnTo>
                <a:lnTo>
                  <a:pt x="102014" y="110084"/>
                </a:lnTo>
                <a:lnTo>
                  <a:pt x="94295" y="121577"/>
                </a:lnTo>
                <a:lnTo>
                  <a:pt x="82602" y="128574"/>
                </a:lnTo>
                <a:lnTo>
                  <a:pt x="67894" y="130936"/>
                </a:lnTo>
                <a:lnTo>
                  <a:pt x="161916" y="130936"/>
                </a:lnTo>
                <a:lnTo>
                  <a:pt x="168363" y="94500"/>
                </a:lnTo>
                <a:lnTo>
                  <a:pt x="160941" y="54051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62457" y="246734"/>
            <a:ext cx="392160" cy="191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75472" y="529465"/>
            <a:ext cx="130733" cy="1749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69794" y="575678"/>
            <a:ext cx="121094" cy="1287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27589" y="575678"/>
            <a:ext cx="121094" cy="1287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12014" y="532005"/>
            <a:ext cx="117792" cy="17237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32441" y="532008"/>
            <a:ext cx="130479" cy="1693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90394" y="533273"/>
            <a:ext cx="29845" cy="168275"/>
          </a:xfrm>
          <a:custGeom>
            <a:avLst/>
            <a:gdLst/>
            <a:ahLst/>
            <a:cxnLst/>
            <a:rect l="l" t="t" r="r" b="b"/>
            <a:pathLst>
              <a:path w="29844" h="168275">
                <a:moveTo>
                  <a:pt x="26403" y="45440"/>
                </a:moveTo>
                <a:lnTo>
                  <a:pt x="3556" y="45440"/>
                </a:lnTo>
                <a:lnTo>
                  <a:pt x="3556" y="168059"/>
                </a:lnTo>
                <a:lnTo>
                  <a:pt x="26403" y="168059"/>
                </a:lnTo>
                <a:lnTo>
                  <a:pt x="26403" y="45440"/>
                </a:lnTo>
                <a:close/>
              </a:path>
              <a:path w="29844" h="168275">
                <a:moveTo>
                  <a:pt x="22847" y="0"/>
                </a:moveTo>
                <a:lnTo>
                  <a:pt x="6857" y="0"/>
                </a:lnTo>
                <a:lnTo>
                  <a:pt x="0" y="6350"/>
                </a:lnTo>
                <a:lnTo>
                  <a:pt x="0" y="22605"/>
                </a:lnTo>
                <a:lnTo>
                  <a:pt x="6857" y="29197"/>
                </a:lnTo>
                <a:lnTo>
                  <a:pt x="22847" y="29197"/>
                </a:lnTo>
                <a:lnTo>
                  <a:pt x="29451" y="22605"/>
                </a:lnTo>
                <a:lnTo>
                  <a:pt x="29451" y="6350"/>
                </a:lnTo>
                <a:lnTo>
                  <a:pt x="22847" y="0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45500" y="545204"/>
            <a:ext cx="344062" cy="1591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10693" y="575673"/>
            <a:ext cx="108394" cy="1287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4255" y="532006"/>
            <a:ext cx="105613" cy="16932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20820" y="575674"/>
            <a:ext cx="123888" cy="1287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86479" y="575670"/>
            <a:ext cx="105600" cy="12566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85115" y="532015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329"/>
                </a:lnTo>
              </a:path>
            </a:pathLst>
          </a:custGeom>
          <a:ln w="22847">
            <a:solidFill>
              <a:srgbClr val="DDB2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25248" y="575674"/>
            <a:ext cx="123888" cy="1287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70505" y="575668"/>
            <a:ext cx="261781" cy="1754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09789" y="529220"/>
            <a:ext cx="292512" cy="1751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31024" y="575670"/>
            <a:ext cx="105613" cy="12566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57254" y="545204"/>
            <a:ext cx="206935" cy="1591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92923" y="575924"/>
            <a:ext cx="63500" cy="125730"/>
          </a:xfrm>
          <a:custGeom>
            <a:avLst/>
            <a:gdLst/>
            <a:ahLst/>
            <a:cxnLst/>
            <a:rect l="l" t="t" r="r" b="b"/>
            <a:pathLst>
              <a:path w="63500" h="125729">
                <a:moveTo>
                  <a:pt x="22847" y="2794"/>
                </a:moveTo>
                <a:lnTo>
                  <a:pt x="0" y="2794"/>
                </a:lnTo>
                <a:lnTo>
                  <a:pt x="0" y="125412"/>
                </a:lnTo>
                <a:lnTo>
                  <a:pt x="22847" y="125412"/>
                </a:lnTo>
                <a:lnTo>
                  <a:pt x="22847" y="40106"/>
                </a:lnTo>
                <a:lnTo>
                  <a:pt x="28528" y="33478"/>
                </a:lnTo>
                <a:lnTo>
                  <a:pt x="36683" y="27798"/>
                </a:lnTo>
                <a:lnTo>
                  <a:pt x="45982" y="23831"/>
                </a:lnTo>
                <a:lnTo>
                  <a:pt x="55092" y="22339"/>
                </a:lnTo>
                <a:lnTo>
                  <a:pt x="62953" y="22339"/>
                </a:lnTo>
                <a:lnTo>
                  <a:pt x="62953" y="21577"/>
                </a:lnTo>
                <a:lnTo>
                  <a:pt x="22847" y="21577"/>
                </a:lnTo>
                <a:lnTo>
                  <a:pt x="22847" y="2794"/>
                </a:lnTo>
                <a:close/>
              </a:path>
              <a:path w="63500" h="125729">
                <a:moveTo>
                  <a:pt x="62953" y="22339"/>
                </a:moveTo>
                <a:lnTo>
                  <a:pt x="58127" y="22339"/>
                </a:lnTo>
                <a:lnTo>
                  <a:pt x="60667" y="22593"/>
                </a:lnTo>
                <a:lnTo>
                  <a:pt x="62953" y="23101"/>
                </a:lnTo>
                <a:lnTo>
                  <a:pt x="62953" y="22339"/>
                </a:lnTo>
                <a:close/>
              </a:path>
              <a:path w="63500" h="125729">
                <a:moveTo>
                  <a:pt x="62953" y="0"/>
                </a:moveTo>
                <a:lnTo>
                  <a:pt x="51156" y="1658"/>
                </a:lnTo>
                <a:lnTo>
                  <a:pt x="40333" y="6221"/>
                </a:lnTo>
                <a:lnTo>
                  <a:pt x="30794" y="13067"/>
                </a:lnTo>
                <a:lnTo>
                  <a:pt x="22847" y="21577"/>
                </a:lnTo>
                <a:lnTo>
                  <a:pt x="62953" y="21577"/>
                </a:lnTo>
                <a:lnTo>
                  <a:pt x="62953" y="0"/>
                </a:lnTo>
                <a:close/>
              </a:path>
            </a:pathLst>
          </a:custGeom>
          <a:solidFill>
            <a:srgbClr val="DDB2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24" y="7587208"/>
            <a:ext cx="5254625" cy="228600"/>
          </a:xfrm>
          <a:custGeom>
            <a:avLst/>
            <a:gdLst/>
            <a:ahLst/>
            <a:cxnLst/>
            <a:rect l="l" t="t" r="r" b="b"/>
            <a:pathLst>
              <a:path w="5254625" h="228600">
                <a:moveTo>
                  <a:pt x="0" y="228599"/>
                </a:moveTo>
                <a:lnTo>
                  <a:pt x="5254275" y="228599"/>
                </a:lnTo>
                <a:lnTo>
                  <a:pt x="525427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477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0" y="7604685"/>
            <a:ext cx="525780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90"/>
              </a:spcBef>
            </a:pPr>
            <a:r>
              <a:rPr sz="1000" b="1" spc="15" dirty="0">
                <a:solidFill>
                  <a:srgbClr val="FFFFFF"/>
                </a:solidFill>
                <a:latin typeface="Arial"/>
                <a:cs typeface="Arial"/>
              </a:rPr>
              <a:t>sbc.ucdavis.edu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</a:rPr>
              <a:t>pba.ucdavis.edu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</a:rPr>
              <a:t>Connect </a:t>
            </a:r>
            <a:r>
              <a:rPr sz="1000" b="1" spc="1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SBC</a:t>
            </a:r>
            <a:r>
              <a:rPr sz="1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167670" y="7607655"/>
            <a:ext cx="669277" cy="17779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713</Words>
  <Application>Microsoft Macintosh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 Education half sheet vertical-updated Jan 2022</dc:title>
  <cp:lastModifiedBy>Jovan Djordjevic</cp:lastModifiedBy>
  <cp:revision>1</cp:revision>
  <dcterms:created xsi:type="dcterms:W3CDTF">2022-01-27T00:42:48Z</dcterms:created>
  <dcterms:modified xsi:type="dcterms:W3CDTF">2022-01-27T02:06:42Z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2022-01-20T00:00:00Z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2022-01-27T00:00:00Z</vt:filetime>
  </property>
</Properties>
</file>